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7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 Avenir Next Arabic" panose="020B0604020202020204" charset="-78"/>
      <p:regular r:id="rId15"/>
    </p:embeddedFont>
    <p:embeddedFont>
      <p:font typeface=" Avenir Next Arabic Bold" panose="020B0604020202020204" charset="-7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alimah" panose="020B0604020202020204" charset="-78"/>
      <p:regular r:id="rId21"/>
    </p:embeddedFont>
    <p:embeddedFont>
      <p:font typeface="Halimah Bold" panose="020B0604020202020204" charset="-78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1800"/>
    <a:srgbClr val="F97F49"/>
    <a:srgbClr val="FED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5743D-9C38-4D56-B998-3D2A3242FED8}" type="doc">
      <dgm:prSet loTypeId="urn:microsoft.com/office/officeart/2005/8/layout/gear1" loCatId="cycle" qsTypeId="urn:microsoft.com/office/officeart/2009/2/quickstyle/3d8" qsCatId="3D" csTypeId="urn:microsoft.com/office/officeart/2005/8/colors/accent2_3" csCatId="accent2" phldr="1"/>
      <dgm:spPr/>
      <dgm:t>
        <a:bodyPr/>
        <a:lstStyle/>
        <a:p>
          <a:pPr rtl="1"/>
          <a:endParaRPr lang="ar-SY"/>
        </a:p>
      </dgm:t>
    </dgm:pt>
    <dgm:pt modelId="{1259B11E-A792-468A-8019-D35A2307917F}" type="pres">
      <dgm:prSet presAssocID="{CED5743D-9C38-4D56-B998-3D2A3242FED8}" presName="composite" presStyleCnt="0">
        <dgm:presLayoutVars>
          <dgm:chMax val="3"/>
          <dgm:animLvl val="lvl"/>
          <dgm:resizeHandles val="exact"/>
        </dgm:presLayoutVars>
      </dgm:prSet>
      <dgm:spPr/>
    </dgm:pt>
  </dgm:ptLst>
  <dgm:cxnLst>
    <dgm:cxn modelId="{2EDBA826-BDB4-4EC9-ACE3-5F2AA565F06E}" type="presOf" srcId="{CED5743D-9C38-4D56-B998-3D2A3242FED8}" destId="{1259B11E-A792-468A-8019-D35A2307917F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052FAAA-17B8-4C9B-A88D-3C025E6EFD9E}" type="datetimeFigureOut">
              <a:rPr lang="ar-SY" smtClean="0"/>
              <a:t>03/04/1447</a:t>
            </a:fld>
            <a:endParaRPr lang="ar-S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S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S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B249C31-A86E-41F7-9F9B-CA1C69B333B2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72959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249C31-A86E-41F7-9F9B-CA1C69B333B2}" type="slidenum">
              <a:rPr lang="ar-SY" smtClean="0"/>
              <a:t>10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240886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38.pn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video" Target="../media/media2.mp4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4.png"/><Relationship Id="rId15" Type="http://schemas.openxmlformats.org/officeDocument/2006/relationships/image" Target="../media/image32.svg"/><Relationship Id="rId23" Type="http://schemas.openxmlformats.org/officeDocument/2006/relationships/image" Target="../media/image2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notesSlide" Target="../notesSlides/notesSlide1.xml"/><Relationship Id="rId9" Type="http://schemas.microsoft.com/office/2007/relationships/hdphoto" Target="../media/hdphoto3.wdp"/><Relationship Id="rId14" Type="http://schemas.openxmlformats.org/officeDocument/2006/relationships/image" Target="../media/image31.png"/><Relationship Id="rId22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microsoft.com/office/2007/relationships/hdphoto" Target="../media/hdphoto3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microsoft.com/office/2007/relationships/hdphoto" Target="../media/hdphoto3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392607" y="3619500"/>
            <a:ext cx="9866693" cy="6870806"/>
          </a:xfrm>
          <a:custGeom>
            <a:avLst/>
            <a:gdLst/>
            <a:ahLst/>
            <a:cxnLst/>
            <a:rect l="l" t="t" r="r" b="b"/>
            <a:pathLst>
              <a:path w="9866693" h="6870806">
                <a:moveTo>
                  <a:pt x="0" y="0"/>
                </a:moveTo>
                <a:lnTo>
                  <a:pt x="9866693" y="0"/>
                </a:lnTo>
                <a:lnTo>
                  <a:pt x="9866693" y="6870806"/>
                </a:lnTo>
                <a:lnTo>
                  <a:pt x="0" y="6870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925800" y="1089964"/>
            <a:ext cx="1145969" cy="873475"/>
          </a:xfrm>
          <a:custGeom>
            <a:avLst/>
            <a:gdLst/>
            <a:ahLst/>
            <a:cxnLst/>
            <a:rect l="l" t="t" r="r" b="b"/>
            <a:pathLst>
              <a:path w="1145969" h="873475">
                <a:moveTo>
                  <a:pt x="0" y="0"/>
                </a:moveTo>
                <a:lnTo>
                  <a:pt x="1145968" y="0"/>
                </a:lnTo>
                <a:lnTo>
                  <a:pt x="1145968" y="873474"/>
                </a:lnTo>
                <a:lnTo>
                  <a:pt x="0" y="873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434" b="89759" l="11312" r="90045">
                          <a14:foregroundMark x1="52489" y1="8434" x2="38914" y2="16867"/>
                          <a14:foregroundMark x1="21267" y1="86145" x2="62443" y2="85542"/>
                          <a14:foregroundMark x1="62443" y1="85542" x2="78733" y2="873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 l="-149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58796" y="1089964"/>
            <a:ext cx="927814" cy="934738"/>
          </a:xfrm>
          <a:custGeom>
            <a:avLst/>
            <a:gdLst/>
            <a:ahLst/>
            <a:cxnLst/>
            <a:rect l="l" t="t" r="r" b="b"/>
            <a:pathLst>
              <a:path w="927814" h="934738">
                <a:moveTo>
                  <a:pt x="0" y="0"/>
                </a:moveTo>
                <a:lnTo>
                  <a:pt x="927814" y="0"/>
                </a:lnTo>
                <a:lnTo>
                  <a:pt x="927814" y="934738"/>
                </a:lnTo>
                <a:lnTo>
                  <a:pt x="0" y="934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75388F-4298-4BE5-942A-B8FDE639A32A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6" name="Freeform 6"/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900257" y="1222772"/>
              <a:ext cx="927815" cy="3532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600" dirty="0"/>
            </a:p>
            <a:p>
              <a:pPr>
                <a:lnSpc>
                  <a:spcPts val="1279"/>
                </a:lnSpc>
              </a:pPr>
              <a:endParaRPr lang="en-US" sz="1599" dirty="0">
                <a:solidFill>
                  <a:srgbClr val="2F1800"/>
                </a:solidFill>
                <a:latin typeface=" Avenir Next Arabic Bold"/>
                <a:cs typeface=" Avenir Next Arabic Bold"/>
                <a:sym typeface=" Avenir Next Arabic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2000" y="4851022"/>
            <a:ext cx="7658100" cy="1712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2000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rPr>
              <a:t>Dukkani</a:t>
            </a:r>
            <a:endParaRPr lang="en-US" sz="14400" b="1" dirty="0">
              <a:solidFill>
                <a:srgbClr val="2F1800"/>
              </a:solidFill>
              <a:latin typeface=" Avenir Next Arabic Bold"/>
              <a:ea typeface=" Avenir Next Arabic Bold"/>
              <a:cs typeface=" Avenir Next Arabic Bold"/>
              <a:sym typeface=" Avenir Next Arabic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3400" y="6293742"/>
            <a:ext cx="6817587" cy="307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2300"/>
              </a:lnSpc>
            </a:pPr>
            <a:r>
              <a:rPr lang="ar-EG" sz="2800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حيث تصنع الأفكار ضجتها.. وتحقق أرباحها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5021" y="8962390"/>
            <a:ext cx="4019595" cy="61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300"/>
              </a:lnSpc>
            </a:pPr>
            <a:r>
              <a:rPr lang="ar-EG" sz="2300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مدير القسم : م. وسيم </a:t>
            </a:r>
            <a:r>
              <a:rPr lang="ar-SY" sz="2300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الماضي</a:t>
            </a:r>
            <a:endParaRPr lang="ar-EG" sz="2300" dirty="0">
              <a:solidFill>
                <a:srgbClr val="2F1800"/>
              </a:solidFill>
              <a:latin typeface="Halimah"/>
              <a:ea typeface="Halimah"/>
              <a:cs typeface="Halimah"/>
              <a:sym typeface="Halimah"/>
              <a:rtl/>
            </a:endParaRPr>
          </a:p>
          <a:p>
            <a:pPr algn="r" rtl="1">
              <a:lnSpc>
                <a:spcPts val="2300"/>
              </a:lnSpc>
            </a:pPr>
            <a:r>
              <a:rPr lang="ar-EG" sz="2300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﻿تنفيذ الطالبة : أمان الخضراء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85AFF3E-17A3-4D6F-85D7-6962D95CCBB9}"/>
              </a:ext>
            </a:extLst>
          </p:cNvPr>
          <p:cNvSpPr/>
          <p:nvPr/>
        </p:nvSpPr>
        <p:spPr>
          <a:xfrm>
            <a:off x="-3501547" y="2091034"/>
            <a:ext cx="2848914" cy="672915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  <p:pic>
        <p:nvPicPr>
          <p:cNvPr id="98" name="20250915-2314-25.5047525">
            <a:hlinkClick r:id="" action="ppaction://media"/>
            <a:extLst>
              <a:ext uri="{FF2B5EF4-FFF2-40B4-BE49-F238E27FC236}">
                <a16:creationId xmlns:a16="http://schemas.microsoft.com/office/drawing/2014/main" id="{219A36F0-CCD7-44C4-8EE5-88F6FCC7E7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512980" y="2413128"/>
            <a:ext cx="2837480" cy="6113100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1264039" y="4776531"/>
            <a:ext cx="6604861" cy="5319915"/>
          </a:xfrm>
          <a:custGeom>
            <a:avLst/>
            <a:gdLst/>
            <a:ahLst/>
            <a:cxnLst/>
            <a:rect l="l" t="t" r="r" b="b"/>
            <a:pathLst>
              <a:path w="6604861" h="5319915">
                <a:moveTo>
                  <a:pt x="0" y="0"/>
                </a:moveTo>
                <a:lnTo>
                  <a:pt x="6604861" y="0"/>
                </a:lnTo>
                <a:lnTo>
                  <a:pt x="6604861" y="5319916"/>
                </a:lnTo>
                <a:lnTo>
                  <a:pt x="0" y="5319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743605-5E97-41CD-904B-3DB7BA154A55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F95D8DE9-41D6-49A7-BA0E-178F5A51D558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id="{F718D3D4-B9A4-46B7-B32D-9FD45588D973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  <p:grpSp>
        <p:nvGrpSpPr>
          <p:cNvPr id="49" name="Group 2">
            <a:extLst>
              <a:ext uri="{FF2B5EF4-FFF2-40B4-BE49-F238E27FC236}">
                <a16:creationId xmlns:a16="http://schemas.microsoft.com/office/drawing/2014/main" id="{38FC1C93-87F1-4DEC-8540-C644D76C140F}"/>
              </a:ext>
            </a:extLst>
          </p:cNvPr>
          <p:cNvGrpSpPr/>
          <p:nvPr/>
        </p:nvGrpSpPr>
        <p:grpSpPr>
          <a:xfrm>
            <a:off x="4216156" y="6317517"/>
            <a:ext cx="2262432" cy="1875570"/>
            <a:chOff x="0" y="0"/>
            <a:chExt cx="3016576" cy="2500760"/>
          </a:xfrm>
        </p:grpSpPr>
        <p:sp>
          <p:nvSpPr>
            <p:cNvPr id="50" name="Freeform 3">
              <a:extLst>
                <a:ext uri="{FF2B5EF4-FFF2-40B4-BE49-F238E27FC236}">
                  <a16:creationId xmlns:a16="http://schemas.microsoft.com/office/drawing/2014/main" id="{05EE9BA9-624B-4CD3-90A4-A4A938C0BBEB}"/>
                </a:ext>
              </a:extLst>
            </p:cNvPr>
            <p:cNvSpPr/>
            <p:nvPr/>
          </p:nvSpPr>
          <p:spPr>
            <a:xfrm>
              <a:off x="0" y="0"/>
              <a:ext cx="3016631" cy="2500757"/>
            </a:xfrm>
            <a:custGeom>
              <a:avLst/>
              <a:gdLst/>
              <a:ahLst/>
              <a:cxnLst/>
              <a:rect l="l" t="t" r="r" b="b"/>
              <a:pathLst>
                <a:path w="3016631" h="2500757">
                  <a:moveTo>
                    <a:pt x="0" y="418211"/>
                  </a:moveTo>
                  <a:cubicBezTo>
                    <a:pt x="0" y="187198"/>
                    <a:pt x="187325" y="0"/>
                    <a:pt x="418338" y="0"/>
                  </a:cubicBezTo>
                  <a:lnTo>
                    <a:pt x="2598293" y="0"/>
                  </a:lnTo>
                  <a:lnTo>
                    <a:pt x="2598293" y="2159"/>
                  </a:lnTo>
                  <a:lnTo>
                    <a:pt x="2598293" y="0"/>
                  </a:lnTo>
                  <a:cubicBezTo>
                    <a:pt x="2829306" y="0"/>
                    <a:pt x="3016631" y="187198"/>
                    <a:pt x="3016631" y="418211"/>
                  </a:cubicBezTo>
                  <a:lnTo>
                    <a:pt x="3014472" y="418211"/>
                  </a:lnTo>
                  <a:lnTo>
                    <a:pt x="3016631" y="418211"/>
                  </a:lnTo>
                  <a:lnTo>
                    <a:pt x="3016631" y="2082546"/>
                  </a:lnTo>
                  <a:lnTo>
                    <a:pt x="3014472" y="2082546"/>
                  </a:lnTo>
                  <a:lnTo>
                    <a:pt x="3016631" y="2082546"/>
                  </a:lnTo>
                  <a:cubicBezTo>
                    <a:pt x="3016631" y="2313559"/>
                    <a:pt x="2829306" y="2500757"/>
                    <a:pt x="2598293" y="2500757"/>
                  </a:cubicBezTo>
                  <a:lnTo>
                    <a:pt x="2598293" y="2498598"/>
                  </a:lnTo>
                  <a:lnTo>
                    <a:pt x="2598293" y="2500757"/>
                  </a:lnTo>
                  <a:lnTo>
                    <a:pt x="418338" y="2500757"/>
                  </a:lnTo>
                  <a:lnTo>
                    <a:pt x="418338" y="2498598"/>
                  </a:lnTo>
                  <a:lnTo>
                    <a:pt x="418338" y="2500757"/>
                  </a:lnTo>
                  <a:cubicBezTo>
                    <a:pt x="187325" y="2500757"/>
                    <a:pt x="0" y="2313559"/>
                    <a:pt x="0" y="2082546"/>
                  </a:cubicBezTo>
                  <a:lnTo>
                    <a:pt x="0" y="418211"/>
                  </a:lnTo>
                  <a:lnTo>
                    <a:pt x="2159" y="418211"/>
                  </a:lnTo>
                  <a:lnTo>
                    <a:pt x="0" y="418211"/>
                  </a:lnTo>
                  <a:moveTo>
                    <a:pt x="4191" y="418211"/>
                  </a:moveTo>
                  <a:lnTo>
                    <a:pt x="4191" y="2082546"/>
                  </a:lnTo>
                  <a:lnTo>
                    <a:pt x="2159" y="2082546"/>
                  </a:lnTo>
                  <a:lnTo>
                    <a:pt x="4191" y="2082546"/>
                  </a:lnTo>
                  <a:cubicBezTo>
                    <a:pt x="4191" y="2311146"/>
                    <a:pt x="189611" y="2496566"/>
                    <a:pt x="418338" y="2496566"/>
                  </a:cubicBezTo>
                  <a:lnTo>
                    <a:pt x="2598293" y="2496566"/>
                  </a:lnTo>
                  <a:cubicBezTo>
                    <a:pt x="2827020" y="2496566"/>
                    <a:pt x="3012440" y="2311273"/>
                    <a:pt x="3012440" y="2082546"/>
                  </a:cubicBezTo>
                  <a:lnTo>
                    <a:pt x="3012440" y="418211"/>
                  </a:lnTo>
                  <a:cubicBezTo>
                    <a:pt x="3012440" y="189611"/>
                    <a:pt x="2827020" y="4191"/>
                    <a:pt x="2598293" y="4191"/>
                  </a:cubicBezTo>
                  <a:lnTo>
                    <a:pt x="418338" y="4191"/>
                  </a:lnTo>
                  <a:lnTo>
                    <a:pt x="418338" y="2159"/>
                  </a:lnTo>
                  <a:lnTo>
                    <a:pt x="418338" y="4191"/>
                  </a:lnTo>
                  <a:cubicBezTo>
                    <a:pt x="189611" y="4191"/>
                    <a:pt x="4191" y="189611"/>
                    <a:pt x="4191" y="418211"/>
                  </a:cubicBezTo>
                  <a:close/>
                </a:path>
              </a:pathLst>
            </a:custGeom>
            <a:solidFill>
              <a:srgbClr val="2F1800"/>
            </a:solidFill>
          </p:spPr>
        </p:sp>
      </p:grpSp>
      <p:grpSp>
        <p:nvGrpSpPr>
          <p:cNvPr id="51" name="Group 4">
            <a:extLst>
              <a:ext uri="{FF2B5EF4-FFF2-40B4-BE49-F238E27FC236}">
                <a16:creationId xmlns:a16="http://schemas.microsoft.com/office/drawing/2014/main" id="{DC2E8A4E-C66E-4136-A9F5-1F55D86B5D3C}"/>
              </a:ext>
            </a:extLst>
          </p:cNvPr>
          <p:cNvGrpSpPr/>
          <p:nvPr/>
        </p:nvGrpSpPr>
        <p:grpSpPr>
          <a:xfrm>
            <a:off x="863356" y="6350122"/>
            <a:ext cx="2262432" cy="1875570"/>
            <a:chOff x="0" y="0"/>
            <a:chExt cx="3016576" cy="250076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46FF1022-A844-4194-ACD4-0F107846C0A9}"/>
                </a:ext>
              </a:extLst>
            </p:cNvPr>
            <p:cNvSpPr/>
            <p:nvPr/>
          </p:nvSpPr>
          <p:spPr>
            <a:xfrm>
              <a:off x="0" y="0"/>
              <a:ext cx="3016631" cy="2500757"/>
            </a:xfrm>
            <a:custGeom>
              <a:avLst/>
              <a:gdLst/>
              <a:ahLst/>
              <a:cxnLst/>
              <a:rect l="l" t="t" r="r" b="b"/>
              <a:pathLst>
                <a:path w="3016631" h="2500757">
                  <a:moveTo>
                    <a:pt x="0" y="418211"/>
                  </a:moveTo>
                  <a:cubicBezTo>
                    <a:pt x="0" y="187198"/>
                    <a:pt x="187325" y="0"/>
                    <a:pt x="418338" y="0"/>
                  </a:cubicBezTo>
                  <a:lnTo>
                    <a:pt x="2598293" y="0"/>
                  </a:lnTo>
                  <a:lnTo>
                    <a:pt x="2598293" y="2159"/>
                  </a:lnTo>
                  <a:lnTo>
                    <a:pt x="2598293" y="0"/>
                  </a:lnTo>
                  <a:cubicBezTo>
                    <a:pt x="2829306" y="0"/>
                    <a:pt x="3016631" y="187198"/>
                    <a:pt x="3016631" y="418211"/>
                  </a:cubicBezTo>
                  <a:lnTo>
                    <a:pt x="3014472" y="418211"/>
                  </a:lnTo>
                  <a:lnTo>
                    <a:pt x="3016631" y="418211"/>
                  </a:lnTo>
                  <a:lnTo>
                    <a:pt x="3016631" y="2082546"/>
                  </a:lnTo>
                  <a:lnTo>
                    <a:pt x="3014472" y="2082546"/>
                  </a:lnTo>
                  <a:lnTo>
                    <a:pt x="3016631" y="2082546"/>
                  </a:lnTo>
                  <a:cubicBezTo>
                    <a:pt x="3016631" y="2313559"/>
                    <a:pt x="2829306" y="2500757"/>
                    <a:pt x="2598293" y="2500757"/>
                  </a:cubicBezTo>
                  <a:lnTo>
                    <a:pt x="2598293" y="2498598"/>
                  </a:lnTo>
                  <a:lnTo>
                    <a:pt x="2598293" y="2500757"/>
                  </a:lnTo>
                  <a:lnTo>
                    <a:pt x="418338" y="2500757"/>
                  </a:lnTo>
                  <a:lnTo>
                    <a:pt x="418338" y="2498598"/>
                  </a:lnTo>
                  <a:lnTo>
                    <a:pt x="418338" y="2500757"/>
                  </a:lnTo>
                  <a:cubicBezTo>
                    <a:pt x="187325" y="2500757"/>
                    <a:pt x="0" y="2313559"/>
                    <a:pt x="0" y="2082546"/>
                  </a:cubicBezTo>
                  <a:lnTo>
                    <a:pt x="0" y="418211"/>
                  </a:lnTo>
                  <a:lnTo>
                    <a:pt x="2159" y="418211"/>
                  </a:lnTo>
                  <a:lnTo>
                    <a:pt x="0" y="418211"/>
                  </a:lnTo>
                  <a:moveTo>
                    <a:pt x="4191" y="418211"/>
                  </a:moveTo>
                  <a:lnTo>
                    <a:pt x="4191" y="2082546"/>
                  </a:lnTo>
                  <a:lnTo>
                    <a:pt x="2159" y="2082546"/>
                  </a:lnTo>
                  <a:lnTo>
                    <a:pt x="4191" y="2082546"/>
                  </a:lnTo>
                  <a:cubicBezTo>
                    <a:pt x="4191" y="2311146"/>
                    <a:pt x="189611" y="2496566"/>
                    <a:pt x="418338" y="2496566"/>
                  </a:cubicBezTo>
                  <a:lnTo>
                    <a:pt x="2598293" y="2496566"/>
                  </a:lnTo>
                  <a:cubicBezTo>
                    <a:pt x="2827020" y="2496566"/>
                    <a:pt x="3012440" y="2311273"/>
                    <a:pt x="3012440" y="2082546"/>
                  </a:cubicBezTo>
                  <a:lnTo>
                    <a:pt x="3012440" y="418211"/>
                  </a:lnTo>
                  <a:cubicBezTo>
                    <a:pt x="3012440" y="189611"/>
                    <a:pt x="2827020" y="4191"/>
                    <a:pt x="2598293" y="4191"/>
                  </a:cubicBezTo>
                  <a:lnTo>
                    <a:pt x="418338" y="4191"/>
                  </a:lnTo>
                  <a:lnTo>
                    <a:pt x="418338" y="2159"/>
                  </a:lnTo>
                  <a:lnTo>
                    <a:pt x="418338" y="4191"/>
                  </a:lnTo>
                  <a:cubicBezTo>
                    <a:pt x="189611" y="4191"/>
                    <a:pt x="4191" y="189611"/>
                    <a:pt x="4191" y="418211"/>
                  </a:cubicBezTo>
                  <a:close/>
                </a:path>
              </a:pathLst>
            </a:custGeom>
            <a:solidFill>
              <a:srgbClr val="2F1800"/>
            </a:solidFill>
          </p:spPr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9CF4F184-149F-4EEE-9460-C73551F04369}"/>
              </a:ext>
            </a:extLst>
          </p:cNvPr>
          <p:cNvGrpSpPr/>
          <p:nvPr/>
        </p:nvGrpSpPr>
        <p:grpSpPr>
          <a:xfrm>
            <a:off x="4265612" y="2093912"/>
            <a:ext cx="2262432" cy="1875570"/>
            <a:chOff x="0" y="0"/>
            <a:chExt cx="3016576" cy="250076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8FB9228D-8140-4D39-A6FC-FC870C5282E6}"/>
                </a:ext>
              </a:extLst>
            </p:cNvPr>
            <p:cNvSpPr/>
            <p:nvPr/>
          </p:nvSpPr>
          <p:spPr>
            <a:xfrm>
              <a:off x="0" y="0"/>
              <a:ext cx="3016631" cy="2500757"/>
            </a:xfrm>
            <a:custGeom>
              <a:avLst/>
              <a:gdLst/>
              <a:ahLst/>
              <a:cxnLst/>
              <a:rect l="l" t="t" r="r" b="b"/>
              <a:pathLst>
                <a:path w="3016631" h="2500757">
                  <a:moveTo>
                    <a:pt x="0" y="418211"/>
                  </a:moveTo>
                  <a:cubicBezTo>
                    <a:pt x="0" y="187198"/>
                    <a:pt x="187325" y="0"/>
                    <a:pt x="418338" y="0"/>
                  </a:cubicBezTo>
                  <a:lnTo>
                    <a:pt x="2598293" y="0"/>
                  </a:lnTo>
                  <a:lnTo>
                    <a:pt x="2598293" y="2159"/>
                  </a:lnTo>
                  <a:lnTo>
                    <a:pt x="2598293" y="0"/>
                  </a:lnTo>
                  <a:cubicBezTo>
                    <a:pt x="2829306" y="0"/>
                    <a:pt x="3016631" y="187198"/>
                    <a:pt x="3016631" y="418211"/>
                  </a:cubicBezTo>
                  <a:lnTo>
                    <a:pt x="3014472" y="418211"/>
                  </a:lnTo>
                  <a:lnTo>
                    <a:pt x="3016631" y="418211"/>
                  </a:lnTo>
                  <a:lnTo>
                    <a:pt x="3016631" y="2082546"/>
                  </a:lnTo>
                  <a:lnTo>
                    <a:pt x="3014472" y="2082546"/>
                  </a:lnTo>
                  <a:lnTo>
                    <a:pt x="3016631" y="2082546"/>
                  </a:lnTo>
                  <a:cubicBezTo>
                    <a:pt x="3016631" y="2313559"/>
                    <a:pt x="2829306" y="2500757"/>
                    <a:pt x="2598293" y="2500757"/>
                  </a:cubicBezTo>
                  <a:lnTo>
                    <a:pt x="2598293" y="2498598"/>
                  </a:lnTo>
                  <a:lnTo>
                    <a:pt x="2598293" y="2500757"/>
                  </a:lnTo>
                  <a:lnTo>
                    <a:pt x="418338" y="2500757"/>
                  </a:lnTo>
                  <a:lnTo>
                    <a:pt x="418338" y="2498598"/>
                  </a:lnTo>
                  <a:lnTo>
                    <a:pt x="418338" y="2500757"/>
                  </a:lnTo>
                  <a:cubicBezTo>
                    <a:pt x="187325" y="2500757"/>
                    <a:pt x="0" y="2313559"/>
                    <a:pt x="0" y="2082546"/>
                  </a:cubicBezTo>
                  <a:lnTo>
                    <a:pt x="0" y="418211"/>
                  </a:lnTo>
                  <a:lnTo>
                    <a:pt x="2159" y="418211"/>
                  </a:lnTo>
                  <a:lnTo>
                    <a:pt x="0" y="418211"/>
                  </a:lnTo>
                  <a:moveTo>
                    <a:pt x="4191" y="418211"/>
                  </a:moveTo>
                  <a:lnTo>
                    <a:pt x="4191" y="2082546"/>
                  </a:lnTo>
                  <a:lnTo>
                    <a:pt x="2159" y="2082546"/>
                  </a:lnTo>
                  <a:lnTo>
                    <a:pt x="4191" y="2082546"/>
                  </a:lnTo>
                  <a:cubicBezTo>
                    <a:pt x="4191" y="2311146"/>
                    <a:pt x="189611" y="2496566"/>
                    <a:pt x="418338" y="2496566"/>
                  </a:cubicBezTo>
                  <a:lnTo>
                    <a:pt x="2598293" y="2496566"/>
                  </a:lnTo>
                  <a:cubicBezTo>
                    <a:pt x="2827020" y="2496566"/>
                    <a:pt x="3012440" y="2311273"/>
                    <a:pt x="3012440" y="2082546"/>
                  </a:cubicBezTo>
                  <a:lnTo>
                    <a:pt x="3012440" y="418211"/>
                  </a:lnTo>
                  <a:cubicBezTo>
                    <a:pt x="3012440" y="189611"/>
                    <a:pt x="2827020" y="4191"/>
                    <a:pt x="2598293" y="4191"/>
                  </a:cubicBezTo>
                  <a:lnTo>
                    <a:pt x="418338" y="4191"/>
                  </a:lnTo>
                  <a:lnTo>
                    <a:pt x="418338" y="2159"/>
                  </a:lnTo>
                  <a:lnTo>
                    <a:pt x="418338" y="4191"/>
                  </a:lnTo>
                  <a:cubicBezTo>
                    <a:pt x="189611" y="4191"/>
                    <a:pt x="4191" y="189611"/>
                    <a:pt x="4191" y="418211"/>
                  </a:cubicBezTo>
                  <a:close/>
                </a:path>
              </a:pathLst>
            </a:custGeom>
            <a:solidFill>
              <a:srgbClr val="2F1800"/>
            </a:solidFill>
          </p:spPr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33D0BC5F-6DA6-4894-A220-12DEEB6D7331}"/>
              </a:ext>
            </a:extLst>
          </p:cNvPr>
          <p:cNvGrpSpPr/>
          <p:nvPr/>
        </p:nvGrpSpPr>
        <p:grpSpPr>
          <a:xfrm>
            <a:off x="836612" y="2147212"/>
            <a:ext cx="2262432" cy="1875570"/>
            <a:chOff x="0" y="0"/>
            <a:chExt cx="3016576" cy="250076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4D76618F-B7FE-4B71-882B-89D694C25597}"/>
                </a:ext>
              </a:extLst>
            </p:cNvPr>
            <p:cNvSpPr/>
            <p:nvPr/>
          </p:nvSpPr>
          <p:spPr>
            <a:xfrm>
              <a:off x="0" y="0"/>
              <a:ext cx="3016631" cy="2500757"/>
            </a:xfrm>
            <a:custGeom>
              <a:avLst/>
              <a:gdLst/>
              <a:ahLst/>
              <a:cxnLst/>
              <a:rect l="l" t="t" r="r" b="b"/>
              <a:pathLst>
                <a:path w="3016631" h="2500757">
                  <a:moveTo>
                    <a:pt x="0" y="418211"/>
                  </a:moveTo>
                  <a:cubicBezTo>
                    <a:pt x="0" y="187198"/>
                    <a:pt x="187325" y="0"/>
                    <a:pt x="418338" y="0"/>
                  </a:cubicBezTo>
                  <a:lnTo>
                    <a:pt x="2598293" y="0"/>
                  </a:lnTo>
                  <a:lnTo>
                    <a:pt x="2598293" y="2159"/>
                  </a:lnTo>
                  <a:lnTo>
                    <a:pt x="2598293" y="0"/>
                  </a:lnTo>
                  <a:cubicBezTo>
                    <a:pt x="2829306" y="0"/>
                    <a:pt x="3016631" y="187198"/>
                    <a:pt x="3016631" y="418211"/>
                  </a:cubicBezTo>
                  <a:lnTo>
                    <a:pt x="3014472" y="418211"/>
                  </a:lnTo>
                  <a:lnTo>
                    <a:pt x="3016631" y="418211"/>
                  </a:lnTo>
                  <a:lnTo>
                    <a:pt x="3016631" y="2082546"/>
                  </a:lnTo>
                  <a:lnTo>
                    <a:pt x="3014472" y="2082546"/>
                  </a:lnTo>
                  <a:lnTo>
                    <a:pt x="3016631" y="2082546"/>
                  </a:lnTo>
                  <a:cubicBezTo>
                    <a:pt x="3016631" y="2313559"/>
                    <a:pt x="2829306" y="2500757"/>
                    <a:pt x="2598293" y="2500757"/>
                  </a:cubicBezTo>
                  <a:lnTo>
                    <a:pt x="2598293" y="2498598"/>
                  </a:lnTo>
                  <a:lnTo>
                    <a:pt x="2598293" y="2500757"/>
                  </a:lnTo>
                  <a:lnTo>
                    <a:pt x="418338" y="2500757"/>
                  </a:lnTo>
                  <a:lnTo>
                    <a:pt x="418338" y="2498598"/>
                  </a:lnTo>
                  <a:lnTo>
                    <a:pt x="418338" y="2500757"/>
                  </a:lnTo>
                  <a:cubicBezTo>
                    <a:pt x="187325" y="2500757"/>
                    <a:pt x="0" y="2313559"/>
                    <a:pt x="0" y="2082546"/>
                  </a:cubicBezTo>
                  <a:lnTo>
                    <a:pt x="0" y="418211"/>
                  </a:lnTo>
                  <a:lnTo>
                    <a:pt x="2159" y="418211"/>
                  </a:lnTo>
                  <a:lnTo>
                    <a:pt x="0" y="418211"/>
                  </a:lnTo>
                  <a:moveTo>
                    <a:pt x="4191" y="418211"/>
                  </a:moveTo>
                  <a:lnTo>
                    <a:pt x="4191" y="2082546"/>
                  </a:lnTo>
                  <a:lnTo>
                    <a:pt x="2159" y="2082546"/>
                  </a:lnTo>
                  <a:lnTo>
                    <a:pt x="4191" y="2082546"/>
                  </a:lnTo>
                  <a:cubicBezTo>
                    <a:pt x="4191" y="2311146"/>
                    <a:pt x="189611" y="2496566"/>
                    <a:pt x="418338" y="2496566"/>
                  </a:cubicBezTo>
                  <a:lnTo>
                    <a:pt x="2598293" y="2496566"/>
                  </a:lnTo>
                  <a:cubicBezTo>
                    <a:pt x="2827020" y="2496566"/>
                    <a:pt x="3012440" y="2311273"/>
                    <a:pt x="3012440" y="2082546"/>
                  </a:cubicBezTo>
                  <a:lnTo>
                    <a:pt x="3012440" y="418211"/>
                  </a:lnTo>
                  <a:cubicBezTo>
                    <a:pt x="3012440" y="189611"/>
                    <a:pt x="2827020" y="4191"/>
                    <a:pt x="2598293" y="4191"/>
                  </a:cubicBezTo>
                  <a:lnTo>
                    <a:pt x="418338" y="4191"/>
                  </a:lnTo>
                  <a:lnTo>
                    <a:pt x="418338" y="2159"/>
                  </a:lnTo>
                  <a:lnTo>
                    <a:pt x="418338" y="4191"/>
                  </a:lnTo>
                  <a:cubicBezTo>
                    <a:pt x="189611" y="4191"/>
                    <a:pt x="4191" y="189611"/>
                    <a:pt x="4191" y="418211"/>
                  </a:cubicBezTo>
                  <a:close/>
                </a:path>
              </a:pathLst>
            </a:custGeom>
            <a:solidFill>
              <a:srgbClr val="2F1800"/>
            </a:solidFill>
          </p:spPr>
        </p:sp>
      </p:grpSp>
      <p:sp>
        <p:nvSpPr>
          <p:cNvPr id="57" name="Freeform 10">
            <a:extLst>
              <a:ext uri="{FF2B5EF4-FFF2-40B4-BE49-F238E27FC236}">
                <a16:creationId xmlns:a16="http://schemas.microsoft.com/office/drawing/2014/main" id="{4331D375-6254-4D6C-A2A4-8B460108596F}"/>
              </a:ext>
            </a:extLst>
          </p:cNvPr>
          <p:cNvSpPr/>
          <p:nvPr/>
        </p:nvSpPr>
        <p:spPr>
          <a:xfrm>
            <a:off x="711571" y="3723982"/>
            <a:ext cx="2647293" cy="574461"/>
          </a:xfrm>
          <a:custGeom>
            <a:avLst/>
            <a:gdLst/>
            <a:ahLst/>
            <a:cxnLst/>
            <a:rect l="l" t="t" r="r" b="b"/>
            <a:pathLst>
              <a:path w="2647293" h="574461">
                <a:moveTo>
                  <a:pt x="0" y="0"/>
                </a:moveTo>
                <a:lnTo>
                  <a:pt x="2647293" y="0"/>
                </a:lnTo>
                <a:lnTo>
                  <a:pt x="2647293" y="574461"/>
                </a:lnTo>
                <a:lnTo>
                  <a:pt x="0" y="5744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8" name="Freeform 11">
            <a:extLst>
              <a:ext uri="{FF2B5EF4-FFF2-40B4-BE49-F238E27FC236}">
                <a16:creationId xmlns:a16="http://schemas.microsoft.com/office/drawing/2014/main" id="{D6BEAC81-A808-4395-B4AC-03434FA16E3B}"/>
              </a:ext>
            </a:extLst>
          </p:cNvPr>
          <p:cNvSpPr/>
          <p:nvPr/>
        </p:nvSpPr>
        <p:spPr>
          <a:xfrm>
            <a:off x="3951304" y="3723982"/>
            <a:ext cx="2875318" cy="574461"/>
          </a:xfrm>
          <a:custGeom>
            <a:avLst/>
            <a:gdLst/>
            <a:ahLst/>
            <a:cxnLst/>
            <a:rect l="l" t="t" r="r" b="b"/>
            <a:pathLst>
              <a:path w="2875318" h="574461">
                <a:moveTo>
                  <a:pt x="0" y="0"/>
                </a:moveTo>
                <a:lnTo>
                  <a:pt x="2875318" y="0"/>
                </a:lnTo>
                <a:lnTo>
                  <a:pt x="2875318" y="574461"/>
                </a:lnTo>
                <a:lnTo>
                  <a:pt x="0" y="574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13">
            <a:extLst>
              <a:ext uri="{FF2B5EF4-FFF2-40B4-BE49-F238E27FC236}">
                <a16:creationId xmlns:a16="http://schemas.microsoft.com/office/drawing/2014/main" id="{68FED2F7-C890-4282-B839-F9587C0593CD}"/>
              </a:ext>
            </a:extLst>
          </p:cNvPr>
          <p:cNvSpPr/>
          <p:nvPr/>
        </p:nvSpPr>
        <p:spPr>
          <a:xfrm>
            <a:off x="7779121" y="3723982"/>
            <a:ext cx="2875318" cy="574461"/>
          </a:xfrm>
          <a:custGeom>
            <a:avLst/>
            <a:gdLst/>
            <a:ahLst/>
            <a:cxnLst/>
            <a:rect l="l" t="t" r="r" b="b"/>
            <a:pathLst>
              <a:path w="2875318" h="574461">
                <a:moveTo>
                  <a:pt x="0" y="0"/>
                </a:moveTo>
                <a:lnTo>
                  <a:pt x="2875318" y="0"/>
                </a:lnTo>
                <a:lnTo>
                  <a:pt x="2875318" y="574461"/>
                </a:lnTo>
                <a:lnTo>
                  <a:pt x="0" y="574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60" name="Group 14">
            <a:extLst>
              <a:ext uri="{FF2B5EF4-FFF2-40B4-BE49-F238E27FC236}">
                <a16:creationId xmlns:a16="http://schemas.microsoft.com/office/drawing/2014/main" id="{FBC97EE2-6976-4D54-BCC8-526247D1E92D}"/>
              </a:ext>
            </a:extLst>
          </p:cNvPr>
          <p:cNvGrpSpPr/>
          <p:nvPr/>
        </p:nvGrpSpPr>
        <p:grpSpPr>
          <a:xfrm>
            <a:off x="2994041" y="4016435"/>
            <a:ext cx="962025" cy="9525"/>
            <a:chOff x="0" y="0"/>
            <a:chExt cx="1282700" cy="12700"/>
          </a:xfrm>
        </p:grpSpPr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0FB0227E-6E8D-45BF-8785-9BFF3975454C}"/>
                </a:ext>
              </a:extLst>
            </p:cNvPr>
            <p:cNvSpPr/>
            <p:nvPr/>
          </p:nvSpPr>
          <p:spPr>
            <a:xfrm>
              <a:off x="6350" y="0"/>
              <a:ext cx="1270000" cy="12700"/>
            </a:xfrm>
            <a:custGeom>
              <a:avLst/>
              <a:gdLst/>
              <a:ahLst/>
              <a:cxnLst/>
              <a:rect l="l" t="t" r="r" b="b"/>
              <a:pathLst>
                <a:path w="1270000" h="12700">
                  <a:moveTo>
                    <a:pt x="0" y="0"/>
                  </a:moveTo>
                  <a:lnTo>
                    <a:pt x="1270000" y="0"/>
                  </a:lnTo>
                  <a:lnTo>
                    <a:pt x="1270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F1800"/>
            </a:solidFill>
          </p:spPr>
        </p:sp>
      </p:grpSp>
      <p:grpSp>
        <p:nvGrpSpPr>
          <p:cNvPr id="62" name="Group 16">
            <a:extLst>
              <a:ext uri="{FF2B5EF4-FFF2-40B4-BE49-F238E27FC236}">
                <a16:creationId xmlns:a16="http://schemas.microsoft.com/office/drawing/2014/main" id="{CF894A7D-EA5E-4BB5-8BF5-F1B26276F729}"/>
              </a:ext>
            </a:extLst>
          </p:cNvPr>
          <p:cNvGrpSpPr/>
          <p:nvPr/>
        </p:nvGrpSpPr>
        <p:grpSpPr>
          <a:xfrm>
            <a:off x="6821858" y="4016435"/>
            <a:ext cx="962025" cy="9525"/>
            <a:chOff x="0" y="0"/>
            <a:chExt cx="1282700" cy="12700"/>
          </a:xfrm>
        </p:grpSpPr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B5BD9263-DDDD-4762-B2E8-906EEBF0E011}"/>
                </a:ext>
              </a:extLst>
            </p:cNvPr>
            <p:cNvSpPr/>
            <p:nvPr/>
          </p:nvSpPr>
          <p:spPr>
            <a:xfrm>
              <a:off x="6350" y="0"/>
              <a:ext cx="1270000" cy="12700"/>
            </a:xfrm>
            <a:custGeom>
              <a:avLst/>
              <a:gdLst/>
              <a:ahLst/>
              <a:cxnLst/>
              <a:rect l="l" t="t" r="r" b="b"/>
              <a:pathLst>
                <a:path w="1270000" h="12700">
                  <a:moveTo>
                    <a:pt x="0" y="0"/>
                  </a:moveTo>
                  <a:lnTo>
                    <a:pt x="1270000" y="0"/>
                  </a:lnTo>
                  <a:lnTo>
                    <a:pt x="1270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F1800"/>
            </a:solidFill>
          </p:spPr>
        </p:sp>
      </p:grpSp>
      <p:sp>
        <p:nvSpPr>
          <p:cNvPr id="64" name="TextBox 18">
            <a:extLst>
              <a:ext uri="{FF2B5EF4-FFF2-40B4-BE49-F238E27FC236}">
                <a16:creationId xmlns:a16="http://schemas.microsoft.com/office/drawing/2014/main" id="{9CDB47ED-FAC0-42FE-ADB6-C075B8B82BF2}"/>
              </a:ext>
            </a:extLst>
          </p:cNvPr>
          <p:cNvSpPr txBox="1"/>
          <p:nvPr/>
        </p:nvSpPr>
        <p:spPr>
          <a:xfrm>
            <a:off x="1028700" y="4846024"/>
            <a:ext cx="8472436" cy="766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173"/>
              </a:lnSpc>
            </a:pPr>
            <a:r>
              <a:rPr lang="ar-EG" sz="6173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التطبيقات المستخدمة </a:t>
            </a:r>
          </a:p>
        </p:txBody>
      </p:sp>
      <p:grpSp>
        <p:nvGrpSpPr>
          <p:cNvPr id="65" name="Group 19">
            <a:extLst>
              <a:ext uri="{FF2B5EF4-FFF2-40B4-BE49-F238E27FC236}">
                <a16:creationId xmlns:a16="http://schemas.microsoft.com/office/drawing/2014/main" id="{DD3DCCDD-CDBC-43A6-BA4F-9766C9B5C7EC}"/>
              </a:ext>
            </a:extLst>
          </p:cNvPr>
          <p:cNvGrpSpPr/>
          <p:nvPr/>
        </p:nvGrpSpPr>
        <p:grpSpPr>
          <a:xfrm>
            <a:off x="8075612" y="2040614"/>
            <a:ext cx="2262432" cy="1875570"/>
            <a:chOff x="0" y="0"/>
            <a:chExt cx="3016576" cy="2500760"/>
          </a:xfrm>
        </p:grpSpPr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BADD1793-EFF0-4DC1-A1E3-0343DA3CBF51}"/>
                </a:ext>
              </a:extLst>
            </p:cNvPr>
            <p:cNvSpPr/>
            <p:nvPr/>
          </p:nvSpPr>
          <p:spPr>
            <a:xfrm>
              <a:off x="0" y="0"/>
              <a:ext cx="3016631" cy="2500757"/>
            </a:xfrm>
            <a:custGeom>
              <a:avLst/>
              <a:gdLst/>
              <a:ahLst/>
              <a:cxnLst/>
              <a:rect l="l" t="t" r="r" b="b"/>
              <a:pathLst>
                <a:path w="3016631" h="2500757">
                  <a:moveTo>
                    <a:pt x="0" y="418211"/>
                  </a:moveTo>
                  <a:cubicBezTo>
                    <a:pt x="0" y="187198"/>
                    <a:pt x="187325" y="0"/>
                    <a:pt x="418338" y="0"/>
                  </a:cubicBezTo>
                  <a:lnTo>
                    <a:pt x="2598293" y="0"/>
                  </a:lnTo>
                  <a:lnTo>
                    <a:pt x="2598293" y="2159"/>
                  </a:lnTo>
                  <a:lnTo>
                    <a:pt x="2598293" y="0"/>
                  </a:lnTo>
                  <a:cubicBezTo>
                    <a:pt x="2829306" y="0"/>
                    <a:pt x="3016631" y="187198"/>
                    <a:pt x="3016631" y="418211"/>
                  </a:cubicBezTo>
                  <a:lnTo>
                    <a:pt x="3014472" y="418211"/>
                  </a:lnTo>
                  <a:lnTo>
                    <a:pt x="3016631" y="418211"/>
                  </a:lnTo>
                  <a:lnTo>
                    <a:pt x="3016631" y="2082546"/>
                  </a:lnTo>
                  <a:lnTo>
                    <a:pt x="3014472" y="2082546"/>
                  </a:lnTo>
                  <a:lnTo>
                    <a:pt x="3016631" y="2082546"/>
                  </a:lnTo>
                  <a:cubicBezTo>
                    <a:pt x="3016631" y="2313559"/>
                    <a:pt x="2829306" y="2500757"/>
                    <a:pt x="2598293" y="2500757"/>
                  </a:cubicBezTo>
                  <a:lnTo>
                    <a:pt x="2598293" y="2498598"/>
                  </a:lnTo>
                  <a:lnTo>
                    <a:pt x="2598293" y="2500757"/>
                  </a:lnTo>
                  <a:lnTo>
                    <a:pt x="418338" y="2500757"/>
                  </a:lnTo>
                  <a:lnTo>
                    <a:pt x="418338" y="2498598"/>
                  </a:lnTo>
                  <a:lnTo>
                    <a:pt x="418338" y="2500757"/>
                  </a:lnTo>
                  <a:cubicBezTo>
                    <a:pt x="187325" y="2500757"/>
                    <a:pt x="0" y="2313559"/>
                    <a:pt x="0" y="2082546"/>
                  </a:cubicBezTo>
                  <a:lnTo>
                    <a:pt x="0" y="418211"/>
                  </a:lnTo>
                  <a:lnTo>
                    <a:pt x="2159" y="418211"/>
                  </a:lnTo>
                  <a:lnTo>
                    <a:pt x="0" y="418211"/>
                  </a:lnTo>
                  <a:moveTo>
                    <a:pt x="4191" y="418211"/>
                  </a:moveTo>
                  <a:lnTo>
                    <a:pt x="4191" y="2082546"/>
                  </a:lnTo>
                  <a:lnTo>
                    <a:pt x="2159" y="2082546"/>
                  </a:lnTo>
                  <a:lnTo>
                    <a:pt x="4191" y="2082546"/>
                  </a:lnTo>
                  <a:cubicBezTo>
                    <a:pt x="4191" y="2311146"/>
                    <a:pt x="189611" y="2496566"/>
                    <a:pt x="418338" y="2496566"/>
                  </a:cubicBezTo>
                  <a:lnTo>
                    <a:pt x="2598293" y="2496566"/>
                  </a:lnTo>
                  <a:cubicBezTo>
                    <a:pt x="2827020" y="2496566"/>
                    <a:pt x="3012440" y="2311273"/>
                    <a:pt x="3012440" y="2082546"/>
                  </a:cubicBezTo>
                  <a:lnTo>
                    <a:pt x="3012440" y="418211"/>
                  </a:lnTo>
                  <a:cubicBezTo>
                    <a:pt x="3012440" y="189611"/>
                    <a:pt x="2827020" y="4191"/>
                    <a:pt x="2598293" y="4191"/>
                  </a:cubicBezTo>
                  <a:lnTo>
                    <a:pt x="418338" y="4191"/>
                  </a:lnTo>
                  <a:lnTo>
                    <a:pt x="418338" y="2159"/>
                  </a:lnTo>
                  <a:lnTo>
                    <a:pt x="418338" y="4191"/>
                  </a:lnTo>
                  <a:cubicBezTo>
                    <a:pt x="189611" y="4191"/>
                    <a:pt x="4191" y="189611"/>
                    <a:pt x="4191" y="418211"/>
                  </a:cubicBezTo>
                  <a:close/>
                </a:path>
              </a:pathLst>
            </a:custGeom>
            <a:solidFill>
              <a:srgbClr val="2F1800"/>
            </a:solidFill>
          </p:spPr>
        </p:sp>
      </p:grpSp>
      <p:sp>
        <p:nvSpPr>
          <p:cNvPr id="67" name="Freeform 21">
            <a:extLst>
              <a:ext uri="{FF2B5EF4-FFF2-40B4-BE49-F238E27FC236}">
                <a16:creationId xmlns:a16="http://schemas.microsoft.com/office/drawing/2014/main" id="{9837AA49-70FF-46AC-A872-C84E50EF63D4}"/>
              </a:ext>
            </a:extLst>
          </p:cNvPr>
          <p:cNvSpPr/>
          <p:nvPr/>
        </p:nvSpPr>
        <p:spPr>
          <a:xfrm>
            <a:off x="609600" y="5988557"/>
            <a:ext cx="2725122" cy="574461"/>
          </a:xfrm>
          <a:custGeom>
            <a:avLst/>
            <a:gdLst/>
            <a:ahLst/>
            <a:cxnLst/>
            <a:rect l="l" t="t" r="r" b="b"/>
            <a:pathLst>
              <a:path w="2725122" h="574461">
                <a:moveTo>
                  <a:pt x="0" y="0"/>
                </a:moveTo>
                <a:lnTo>
                  <a:pt x="2725122" y="0"/>
                </a:lnTo>
                <a:lnTo>
                  <a:pt x="2725122" y="574461"/>
                </a:lnTo>
                <a:lnTo>
                  <a:pt x="0" y="5744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22">
            <a:extLst>
              <a:ext uri="{FF2B5EF4-FFF2-40B4-BE49-F238E27FC236}">
                <a16:creationId xmlns:a16="http://schemas.microsoft.com/office/drawing/2014/main" id="{380D0544-0698-4E73-B642-87157887A845}"/>
              </a:ext>
            </a:extLst>
          </p:cNvPr>
          <p:cNvSpPr/>
          <p:nvPr/>
        </p:nvSpPr>
        <p:spPr>
          <a:xfrm>
            <a:off x="3951304" y="5988557"/>
            <a:ext cx="2875318" cy="574461"/>
          </a:xfrm>
          <a:custGeom>
            <a:avLst/>
            <a:gdLst/>
            <a:ahLst/>
            <a:cxnLst/>
            <a:rect l="l" t="t" r="r" b="b"/>
            <a:pathLst>
              <a:path w="2875318" h="574461">
                <a:moveTo>
                  <a:pt x="0" y="0"/>
                </a:moveTo>
                <a:lnTo>
                  <a:pt x="2875318" y="0"/>
                </a:lnTo>
                <a:lnTo>
                  <a:pt x="2875318" y="574461"/>
                </a:lnTo>
                <a:lnTo>
                  <a:pt x="0" y="574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23">
            <a:extLst>
              <a:ext uri="{FF2B5EF4-FFF2-40B4-BE49-F238E27FC236}">
                <a16:creationId xmlns:a16="http://schemas.microsoft.com/office/drawing/2014/main" id="{CEFB80B7-D781-4C7C-BC5C-18606AE9565A}"/>
              </a:ext>
            </a:extLst>
          </p:cNvPr>
          <p:cNvSpPr/>
          <p:nvPr/>
        </p:nvSpPr>
        <p:spPr>
          <a:xfrm>
            <a:off x="7607671" y="5983901"/>
            <a:ext cx="2875318" cy="574461"/>
          </a:xfrm>
          <a:custGeom>
            <a:avLst/>
            <a:gdLst/>
            <a:ahLst/>
            <a:cxnLst/>
            <a:rect l="l" t="t" r="r" b="b"/>
            <a:pathLst>
              <a:path w="2875318" h="574461">
                <a:moveTo>
                  <a:pt x="0" y="0"/>
                </a:moveTo>
                <a:lnTo>
                  <a:pt x="2875318" y="0"/>
                </a:lnTo>
                <a:lnTo>
                  <a:pt x="2875318" y="574461"/>
                </a:lnTo>
                <a:lnTo>
                  <a:pt x="0" y="574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70" name="Group 24">
            <a:extLst>
              <a:ext uri="{FF2B5EF4-FFF2-40B4-BE49-F238E27FC236}">
                <a16:creationId xmlns:a16="http://schemas.microsoft.com/office/drawing/2014/main" id="{23ED5ABE-040D-4758-8C42-491669EA8547}"/>
              </a:ext>
            </a:extLst>
          </p:cNvPr>
          <p:cNvGrpSpPr/>
          <p:nvPr/>
        </p:nvGrpSpPr>
        <p:grpSpPr>
          <a:xfrm>
            <a:off x="2994041" y="6281010"/>
            <a:ext cx="962025" cy="9525"/>
            <a:chOff x="0" y="0"/>
            <a:chExt cx="1282700" cy="12700"/>
          </a:xfrm>
        </p:grpSpPr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8A62F5F8-03A2-47F2-95CA-3C09E0C70966}"/>
                </a:ext>
              </a:extLst>
            </p:cNvPr>
            <p:cNvSpPr/>
            <p:nvPr/>
          </p:nvSpPr>
          <p:spPr>
            <a:xfrm>
              <a:off x="6350" y="0"/>
              <a:ext cx="1270000" cy="12700"/>
            </a:xfrm>
            <a:custGeom>
              <a:avLst/>
              <a:gdLst/>
              <a:ahLst/>
              <a:cxnLst/>
              <a:rect l="l" t="t" r="r" b="b"/>
              <a:pathLst>
                <a:path w="1270000" h="12700">
                  <a:moveTo>
                    <a:pt x="0" y="0"/>
                  </a:moveTo>
                  <a:lnTo>
                    <a:pt x="1270000" y="0"/>
                  </a:lnTo>
                  <a:lnTo>
                    <a:pt x="1270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F1800"/>
            </a:solidFill>
          </p:spPr>
        </p:sp>
      </p:grpSp>
      <p:grpSp>
        <p:nvGrpSpPr>
          <p:cNvPr id="72" name="Group 26">
            <a:extLst>
              <a:ext uri="{FF2B5EF4-FFF2-40B4-BE49-F238E27FC236}">
                <a16:creationId xmlns:a16="http://schemas.microsoft.com/office/drawing/2014/main" id="{7FE42E99-34E0-48EC-A060-23899DB3BFD9}"/>
              </a:ext>
            </a:extLst>
          </p:cNvPr>
          <p:cNvGrpSpPr/>
          <p:nvPr/>
        </p:nvGrpSpPr>
        <p:grpSpPr>
          <a:xfrm>
            <a:off x="6821858" y="6281010"/>
            <a:ext cx="962025" cy="9525"/>
            <a:chOff x="0" y="0"/>
            <a:chExt cx="1282700" cy="12700"/>
          </a:xfrm>
        </p:grpSpPr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A65052B5-86D5-4F4D-A953-161B87CA36CD}"/>
                </a:ext>
              </a:extLst>
            </p:cNvPr>
            <p:cNvSpPr/>
            <p:nvPr/>
          </p:nvSpPr>
          <p:spPr>
            <a:xfrm>
              <a:off x="6350" y="0"/>
              <a:ext cx="1270000" cy="12700"/>
            </a:xfrm>
            <a:custGeom>
              <a:avLst/>
              <a:gdLst/>
              <a:ahLst/>
              <a:cxnLst/>
              <a:rect l="l" t="t" r="r" b="b"/>
              <a:pathLst>
                <a:path w="1270000" h="12700">
                  <a:moveTo>
                    <a:pt x="0" y="0"/>
                  </a:moveTo>
                  <a:lnTo>
                    <a:pt x="1270000" y="0"/>
                  </a:lnTo>
                  <a:lnTo>
                    <a:pt x="1270000" y="1270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2F1800"/>
            </a:solidFill>
          </p:spPr>
        </p:sp>
      </p:grpSp>
      <p:sp>
        <p:nvSpPr>
          <p:cNvPr id="74" name="TextBox 28">
            <a:extLst>
              <a:ext uri="{FF2B5EF4-FFF2-40B4-BE49-F238E27FC236}">
                <a16:creationId xmlns:a16="http://schemas.microsoft.com/office/drawing/2014/main" id="{F8B1380C-2994-44C3-81EF-AA3C4C64ED2F}"/>
              </a:ext>
            </a:extLst>
          </p:cNvPr>
          <p:cNvSpPr txBox="1"/>
          <p:nvPr/>
        </p:nvSpPr>
        <p:spPr>
          <a:xfrm>
            <a:off x="7900639" y="6018053"/>
            <a:ext cx="2233961" cy="36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50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rPr>
              <a:t>GITHUB</a:t>
            </a:r>
            <a:r>
              <a:rPr lang="en-US" sz="1950" dirty="0">
                <a:solidFill>
                  <a:srgbClr val="FFFFFF"/>
                </a:solidFill>
                <a:latin typeface=" Avenir Next Arabic"/>
                <a:ea typeface=" Avenir Next Arabic"/>
                <a:cs typeface=" Avenir Next Arabic"/>
                <a:sym typeface=" Avenir Next Arabic"/>
              </a:rPr>
              <a:t> </a:t>
            </a:r>
          </a:p>
        </p:txBody>
      </p:sp>
      <p:grpSp>
        <p:nvGrpSpPr>
          <p:cNvPr id="75" name="Group 29">
            <a:extLst>
              <a:ext uri="{FF2B5EF4-FFF2-40B4-BE49-F238E27FC236}">
                <a16:creationId xmlns:a16="http://schemas.microsoft.com/office/drawing/2014/main" id="{A453F799-8477-4B29-88AD-AF8669399677}"/>
              </a:ext>
            </a:extLst>
          </p:cNvPr>
          <p:cNvGrpSpPr/>
          <p:nvPr/>
        </p:nvGrpSpPr>
        <p:grpSpPr>
          <a:xfrm>
            <a:off x="9783846" y="4293464"/>
            <a:ext cx="9525" cy="1695201"/>
            <a:chOff x="0" y="0"/>
            <a:chExt cx="12700" cy="2260268"/>
          </a:xfrm>
        </p:grpSpPr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E3CB16EE-7FAC-44BD-BE2E-F77C09E1C963}"/>
                </a:ext>
              </a:extLst>
            </p:cNvPr>
            <p:cNvSpPr/>
            <p:nvPr/>
          </p:nvSpPr>
          <p:spPr>
            <a:xfrm>
              <a:off x="0" y="6350"/>
              <a:ext cx="12700" cy="2247519"/>
            </a:xfrm>
            <a:custGeom>
              <a:avLst/>
              <a:gdLst/>
              <a:ahLst/>
              <a:cxnLst/>
              <a:rect l="l" t="t" r="r" b="b"/>
              <a:pathLst>
                <a:path w="12700" h="2247519">
                  <a:moveTo>
                    <a:pt x="0" y="2247519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2247519"/>
                  </a:lnTo>
                  <a:close/>
                </a:path>
              </a:pathLst>
            </a:custGeom>
            <a:solidFill>
              <a:srgbClr val="2F1800"/>
            </a:solidFill>
          </p:spPr>
        </p:sp>
      </p:grpSp>
      <p:grpSp>
        <p:nvGrpSpPr>
          <p:cNvPr id="77" name="Group 31">
            <a:extLst>
              <a:ext uri="{FF2B5EF4-FFF2-40B4-BE49-F238E27FC236}">
                <a16:creationId xmlns:a16="http://schemas.microsoft.com/office/drawing/2014/main" id="{22417A9A-2AF8-4141-9922-CBAD117280F3}"/>
              </a:ext>
            </a:extLst>
          </p:cNvPr>
          <p:cNvGrpSpPr/>
          <p:nvPr/>
        </p:nvGrpSpPr>
        <p:grpSpPr>
          <a:xfrm>
            <a:off x="1507474" y="4260327"/>
            <a:ext cx="9525" cy="1766345"/>
            <a:chOff x="0" y="0"/>
            <a:chExt cx="12700" cy="2355127"/>
          </a:xfrm>
        </p:grpSpPr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FFA9CD38-338D-4E55-9F59-411FD14E26BD}"/>
                </a:ext>
              </a:extLst>
            </p:cNvPr>
            <p:cNvSpPr/>
            <p:nvPr/>
          </p:nvSpPr>
          <p:spPr>
            <a:xfrm>
              <a:off x="0" y="6350"/>
              <a:ext cx="12700" cy="2342388"/>
            </a:xfrm>
            <a:custGeom>
              <a:avLst/>
              <a:gdLst/>
              <a:ahLst/>
              <a:cxnLst/>
              <a:rect l="l" t="t" r="r" b="b"/>
              <a:pathLst>
                <a:path w="12700" h="2342388">
                  <a:moveTo>
                    <a:pt x="0" y="2342388"/>
                  </a:moveTo>
                  <a:lnTo>
                    <a:pt x="0" y="0"/>
                  </a:lnTo>
                  <a:lnTo>
                    <a:pt x="12700" y="0"/>
                  </a:lnTo>
                  <a:lnTo>
                    <a:pt x="12700" y="2342388"/>
                  </a:lnTo>
                  <a:close/>
                </a:path>
              </a:pathLst>
            </a:custGeom>
            <a:solidFill>
              <a:srgbClr val="2F1800"/>
            </a:solidFill>
          </p:spPr>
        </p:sp>
      </p:grpSp>
      <p:grpSp>
        <p:nvGrpSpPr>
          <p:cNvPr id="79" name="Group 35">
            <a:extLst>
              <a:ext uri="{FF2B5EF4-FFF2-40B4-BE49-F238E27FC236}">
                <a16:creationId xmlns:a16="http://schemas.microsoft.com/office/drawing/2014/main" id="{E8741D41-47DC-47CB-B4A0-492735E223A6}"/>
              </a:ext>
            </a:extLst>
          </p:cNvPr>
          <p:cNvGrpSpPr/>
          <p:nvPr/>
        </p:nvGrpSpPr>
        <p:grpSpPr>
          <a:xfrm>
            <a:off x="1028700" y="2231379"/>
            <a:ext cx="1868523" cy="1346756"/>
            <a:chOff x="0" y="0"/>
            <a:chExt cx="2491364" cy="1795675"/>
          </a:xfrm>
        </p:grpSpPr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43B35A84-D0E6-4A49-A7F0-B67478752B44}"/>
                </a:ext>
              </a:extLst>
            </p:cNvPr>
            <p:cNvSpPr/>
            <p:nvPr/>
          </p:nvSpPr>
          <p:spPr>
            <a:xfrm>
              <a:off x="12265" y="8509"/>
              <a:ext cx="2466868" cy="1778762"/>
            </a:xfrm>
            <a:custGeom>
              <a:avLst/>
              <a:gdLst/>
              <a:ahLst/>
              <a:cxnLst/>
              <a:rect l="l" t="t" r="r" b="b"/>
              <a:pathLst>
                <a:path w="2466868" h="1778762">
                  <a:moveTo>
                    <a:pt x="0" y="889381"/>
                  </a:moveTo>
                  <a:cubicBezTo>
                    <a:pt x="0" y="398145"/>
                    <a:pt x="552098" y="0"/>
                    <a:pt x="1233434" y="0"/>
                  </a:cubicBezTo>
                  <a:cubicBezTo>
                    <a:pt x="1914770" y="0"/>
                    <a:pt x="2466868" y="398145"/>
                    <a:pt x="2466868" y="889381"/>
                  </a:cubicBezTo>
                  <a:cubicBezTo>
                    <a:pt x="2466868" y="1380617"/>
                    <a:pt x="1914587" y="1778762"/>
                    <a:pt x="1233434" y="1778762"/>
                  </a:cubicBezTo>
                  <a:cubicBezTo>
                    <a:pt x="552281" y="1778762"/>
                    <a:pt x="0" y="1380490"/>
                    <a:pt x="0" y="889381"/>
                  </a:cubicBezTo>
                  <a:close/>
                </a:path>
              </a:pathLst>
            </a:custGeom>
            <a:blipFill>
              <a:blip r:embed="rId16"/>
              <a:stretch>
                <a:fillRect l="-497" t="-2403" r="-218" b="-2434"/>
              </a:stretch>
            </a:blipFill>
          </p:spPr>
        </p:sp>
      </p:grpSp>
      <p:grpSp>
        <p:nvGrpSpPr>
          <p:cNvPr id="81" name="Group 37">
            <a:extLst>
              <a:ext uri="{FF2B5EF4-FFF2-40B4-BE49-F238E27FC236}">
                <a16:creationId xmlns:a16="http://schemas.microsoft.com/office/drawing/2014/main" id="{91C55AAE-A039-4F24-B944-BECDC33A51BE}"/>
              </a:ext>
            </a:extLst>
          </p:cNvPr>
          <p:cNvGrpSpPr/>
          <p:nvPr/>
        </p:nvGrpSpPr>
        <p:grpSpPr>
          <a:xfrm>
            <a:off x="7999412" y="6284912"/>
            <a:ext cx="2262432" cy="1875570"/>
            <a:chOff x="0" y="0"/>
            <a:chExt cx="3016576" cy="2500760"/>
          </a:xfrm>
        </p:grpSpPr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BCFAABFB-9914-4F3A-94A8-0B50B5A82F89}"/>
                </a:ext>
              </a:extLst>
            </p:cNvPr>
            <p:cNvSpPr/>
            <p:nvPr/>
          </p:nvSpPr>
          <p:spPr>
            <a:xfrm>
              <a:off x="0" y="0"/>
              <a:ext cx="3016631" cy="2500757"/>
            </a:xfrm>
            <a:custGeom>
              <a:avLst/>
              <a:gdLst/>
              <a:ahLst/>
              <a:cxnLst/>
              <a:rect l="l" t="t" r="r" b="b"/>
              <a:pathLst>
                <a:path w="3016631" h="2500757">
                  <a:moveTo>
                    <a:pt x="0" y="418211"/>
                  </a:moveTo>
                  <a:cubicBezTo>
                    <a:pt x="0" y="187198"/>
                    <a:pt x="187325" y="0"/>
                    <a:pt x="418338" y="0"/>
                  </a:cubicBezTo>
                  <a:lnTo>
                    <a:pt x="2598293" y="0"/>
                  </a:lnTo>
                  <a:lnTo>
                    <a:pt x="2598293" y="2159"/>
                  </a:lnTo>
                  <a:lnTo>
                    <a:pt x="2598293" y="0"/>
                  </a:lnTo>
                  <a:cubicBezTo>
                    <a:pt x="2829306" y="0"/>
                    <a:pt x="3016631" y="187198"/>
                    <a:pt x="3016631" y="418211"/>
                  </a:cubicBezTo>
                  <a:lnTo>
                    <a:pt x="3014472" y="418211"/>
                  </a:lnTo>
                  <a:lnTo>
                    <a:pt x="3016631" y="418211"/>
                  </a:lnTo>
                  <a:lnTo>
                    <a:pt x="3016631" y="2082546"/>
                  </a:lnTo>
                  <a:lnTo>
                    <a:pt x="3014472" y="2082546"/>
                  </a:lnTo>
                  <a:lnTo>
                    <a:pt x="3016631" y="2082546"/>
                  </a:lnTo>
                  <a:cubicBezTo>
                    <a:pt x="3016631" y="2313559"/>
                    <a:pt x="2829306" y="2500757"/>
                    <a:pt x="2598293" y="2500757"/>
                  </a:cubicBezTo>
                  <a:lnTo>
                    <a:pt x="2598293" y="2498598"/>
                  </a:lnTo>
                  <a:lnTo>
                    <a:pt x="2598293" y="2500757"/>
                  </a:lnTo>
                  <a:lnTo>
                    <a:pt x="418338" y="2500757"/>
                  </a:lnTo>
                  <a:lnTo>
                    <a:pt x="418338" y="2498598"/>
                  </a:lnTo>
                  <a:lnTo>
                    <a:pt x="418338" y="2500757"/>
                  </a:lnTo>
                  <a:cubicBezTo>
                    <a:pt x="187325" y="2500757"/>
                    <a:pt x="0" y="2313559"/>
                    <a:pt x="0" y="2082546"/>
                  </a:cubicBezTo>
                  <a:lnTo>
                    <a:pt x="0" y="418211"/>
                  </a:lnTo>
                  <a:lnTo>
                    <a:pt x="2159" y="418211"/>
                  </a:lnTo>
                  <a:lnTo>
                    <a:pt x="0" y="418211"/>
                  </a:lnTo>
                  <a:moveTo>
                    <a:pt x="4191" y="418211"/>
                  </a:moveTo>
                  <a:lnTo>
                    <a:pt x="4191" y="2082546"/>
                  </a:lnTo>
                  <a:lnTo>
                    <a:pt x="2159" y="2082546"/>
                  </a:lnTo>
                  <a:lnTo>
                    <a:pt x="4191" y="2082546"/>
                  </a:lnTo>
                  <a:cubicBezTo>
                    <a:pt x="4191" y="2311146"/>
                    <a:pt x="189611" y="2496566"/>
                    <a:pt x="418338" y="2496566"/>
                  </a:cubicBezTo>
                  <a:lnTo>
                    <a:pt x="2598293" y="2496566"/>
                  </a:lnTo>
                  <a:cubicBezTo>
                    <a:pt x="2827020" y="2496566"/>
                    <a:pt x="3012440" y="2311273"/>
                    <a:pt x="3012440" y="2082546"/>
                  </a:cubicBezTo>
                  <a:lnTo>
                    <a:pt x="3012440" y="418211"/>
                  </a:lnTo>
                  <a:cubicBezTo>
                    <a:pt x="3012440" y="189611"/>
                    <a:pt x="2827020" y="4191"/>
                    <a:pt x="2598293" y="4191"/>
                  </a:cubicBezTo>
                  <a:lnTo>
                    <a:pt x="418338" y="4191"/>
                  </a:lnTo>
                  <a:lnTo>
                    <a:pt x="418338" y="2159"/>
                  </a:lnTo>
                  <a:lnTo>
                    <a:pt x="418338" y="4191"/>
                  </a:lnTo>
                  <a:cubicBezTo>
                    <a:pt x="189611" y="4191"/>
                    <a:pt x="4191" y="189611"/>
                    <a:pt x="4191" y="418211"/>
                  </a:cubicBezTo>
                  <a:close/>
                </a:path>
              </a:pathLst>
            </a:custGeom>
            <a:solidFill>
              <a:srgbClr val="2F1800"/>
            </a:solidFill>
          </p:spPr>
        </p:sp>
      </p:grpSp>
      <p:sp>
        <p:nvSpPr>
          <p:cNvPr id="83" name="Freeform 39">
            <a:extLst>
              <a:ext uri="{FF2B5EF4-FFF2-40B4-BE49-F238E27FC236}">
                <a16:creationId xmlns:a16="http://schemas.microsoft.com/office/drawing/2014/main" id="{4A700AF5-E324-4826-86D5-09F82CD3282D}"/>
              </a:ext>
            </a:extLst>
          </p:cNvPr>
          <p:cNvSpPr/>
          <p:nvPr/>
        </p:nvSpPr>
        <p:spPr>
          <a:xfrm>
            <a:off x="4737368" y="2245297"/>
            <a:ext cx="1318920" cy="1318920"/>
          </a:xfrm>
          <a:custGeom>
            <a:avLst/>
            <a:gdLst/>
            <a:ahLst/>
            <a:cxnLst/>
            <a:rect l="l" t="t" r="r" b="b"/>
            <a:pathLst>
              <a:path w="1318920" h="1318920">
                <a:moveTo>
                  <a:pt x="0" y="0"/>
                </a:moveTo>
                <a:lnTo>
                  <a:pt x="1318921" y="0"/>
                </a:lnTo>
                <a:lnTo>
                  <a:pt x="1318921" y="1318920"/>
                </a:lnTo>
                <a:lnTo>
                  <a:pt x="0" y="131892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grpSp>
        <p:nvGrpSpPr>
          <p:cNvPr id="84" name="Group 40">
            <a:extLst>
              <a:ext uri="{FF2B5EF4-FFF2-40B4-BE49-F238E27FC236}">
                <a16:creationId xmlns:a16="http://schemas.microsoft.com/office/drawing/2014/main" id="{729C1BEA-14C6-4D1D-900D-5F0EFA6CD6A7}"/>
              </a:ext>
            </a:extLst>
          </p:cNvPr>
          <p:cNvGrpSpPr>
            <a:grpSpLocks noChangeAspect="1"/>
          </p:cNvGrpSpPr>
          <p:nvPr/>
        </p:nvGrpSpPr>
        <p:grpSpPr>
          <a:xfrm>
            <a:off x="8499585" y="6838233"/>
            <a:ext cx="1135852" cy="1062338"/>
            <a:chOff x="0" y="0"/>
            <a:chExt cx="2047125" cy="1914632"/>
          </a:xfrm>
        </p:grpSpPr>
        <p:sp>
          <p:nvSpPr>
            <p:cNvPr id="85" name="Freeform 41">
              <a:extLst>
                <a:ext uri="{FF2B5EF4-FFF2-40B4-BE49-F238E27FC236}">
                  <a16:creationId xmlns:a16="http://schemas.microsoft.com/office/drawing/2014/main" id="{7091F372-E8A1-415A-B649-8B0B381E47A8}"/>
                </a:ext>
              </a:extLst>
            </p:cNvPr>
            <p:cNvSpPr/>
            <p:nvPr/>
          </p:nvSpPr>
          <p:spPr>
            <a:xfrm>
              <a:off x="0" y="0"/>
              <a:ext cx="2047113" cy="1914652"/>
            </a:xfrm>
            <a:custGeom>
              <a:avLst/>
              <a:gdLst/>
              <a:ahLst/>
              <a:cxnLst/>
              <a:rect l="l" t="t" r="r" b="b"/>
              <a:pathLst>
                <a:path w="2047113" h="1914652">
                  <a:moveTo>
                    <a:pt x="0" y="0"/>
                  </a:moveTo>
                  <a:lnTo>
                    <a:pt x="2047113" y="0"/>
                  </a:lnTo>
                  <a:lnTo>
                    <a:pt x="2047113" y="1914652"/>
                  </a:lnTo>
                  <a:lnTo>
                    <a:pt x="0" y="1914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t="-3459" b="-3458"/>
              </a:stretch>
            </a:blipFill>
          </p:spPr>
        </p:sp>
      </p:grpSp>
      <p:sp>
        <p:nvSpPr>
          <p:cNvPr id="86" name="Freeform 42">
            <a:extLst>
              <a:ext uri="{FF2B5EF4-FFF2-40B4-BE49-F238E27FC236}">
                <a16:creationId xmlns:a16="http://schemas.microsoft.com/office/drawing/2014/main" id="{81F0D001-9640-4067-A5C5-2D41189D4768}"/>
              </a:ext>
            </a:extLst>
          </p:cNvPr>
          <p:cNvSpPr/>
          <p:nvPr/>
        </p:nvSpPr>
        <p:spPr>
          <a:xfrm>
            <a:off x="4613299" y="6635330"/>
            <a:ext cx="1468144" cy="1468144"/>
          </a:xfrm>
          <a:custGeom>
            <a:avLst/>
            <a:gdLst/>
            <a:ahLst/>
            <a:cxnLst/>
            <a:rect l="l" t="t" r="r" b="b"/>
            <a:pathLst>
              <a:path w="1468144" h="1468144">
                <a:moveTo>
                  <a:pt x="0" y="0"/>
                </a:moveTo>
                <a:lnTo>
                  <a:pt x="1468145" y="0"/>
                </a:lnTo>
                <a:lnTo>
                  <a:pt x="1468145" y="1468144"/>
                </a:lnTo>
                <a:lnTo>
                  <a:pt x="0" y="146814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87" name="Freeform 43">
            <a:extLst>
              <a:ext uri="{FF2B5EF4-FFF2-40B4-BE49-F238E27FC236}">
                <a16:creationId xmlns:a16="http://schemas.microsoft.com/office/drawing/2014/main" id="{D6544420-8A2B-483F-A253-46BC303F99EF}"/>
              </a:ext>
            </a:extLst>
          </p:cNvPr>
          <p:cNvSpPr/>
          <p:nvPr/>
        </p:nvSpPr>
        <p:spPr>
          <a:xfrm>
            <a:off x="1497945" y="6801143"/>
            <a:ext cx="993254" cy="993254"/>
          </a:xfrm>
          <a:custGeom>
            <a:avLst/>
            <a:gdLst/>
            <a:ahLst/>
            <a:cxnLst/>
            <a:rect l="l" t="t" r="r" b="b"/>
            <a:pathLst>
              <a:path w="993254" h="993254">
                <a:moveTo>
                  <a:pt x="0" y="0"/>
                </a:moveTo>
                <a:lnTo>
                  <a:pt x="993253" y="0"/>
                </a:lnTo>
                <a:lnTo>
                  <a:pt x="993253" y="993254"/>
                </a:lnTo>
                <a:lnTo>
                  <a:pt x="0" y="99325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88" name="Freeform 44">
            <a:extLst>
              <a:ext uri="{FF2B5EF4-FFF2-40B4-BE49-F238E27FC236}">
                <a16:creationId xmlns:a16="http://schemas.microsoft.com/office/drawing/2014/main" id="{33F984B8-39D9-459D-B801-B9B179BCD1E5}"/>
              </a:ext>
            </a:extLst>
          </p:cNvPr>
          <p:cNvSpPr/>
          <p:nvPr/>
        </p:nvSpPr>
        <p:spPr>
          <a:xfrm>
            <a:off x="8499585" y="2210156"/>
            <a:ext cx="1406415" cy="1305357"/>
          </a:xfrm>
          <a:custGeom>
            <a:avLst/>
            <a:gdLst/>
            <a:ahLst/>
            <a:cxnLst/>
            <a:rect l="l" t="t" r="r" b="b"/>
            <a:pathLst>
              <a:path w="1406415" h="1305357">
                <a:moveTo>
                  <a:pt x="0" y="0"/>
                </a:moveTo>
                <a:lnTo>
                  <a:pt x="1406415" y="0"/>
                </a:lnTo>
                <a:lnTo>
                  <a:pt x="1406415" y="1305357"/>
                </a:lnTo>
                <a:lnTo>
                  <a:pt x="0" y="130535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8919" b="85586" l="9481" r="41761">
                          <a14:foregroundMark x1="29571" y1="40090" x2="26411" y2="22973"/>
                          <a14:foregroundMark x1="38826" y1="85586" x2="37472" y2="81532"/>
                          <a14:foregroundMark x1="25282" y1="36486" x2="29571" y2="2657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 l="-13440" t="-15514" r="-133092" b="-17295"/>
            </a:stretch>
          </a:blipFill>
        </p:spPr>
      </p:sp>
      <p:sp>
        <p:nvSpPr>
          <p:cNvPr id="89" name="TextBox 45">
            <a:extLst>
              <a:ext uri="{FF2B5EF4-FFF2-40B4-BE49-F238E27FC236}">
                <a16:creationId xmlns:a16="http://schemas.microsoft.com/office/drawing/2014/main" id="{55AE000B-2A36-49D1-BA3B-F4C9C16F9539}"/>
              </a:ext>
            </a:extLst>
          </p:cNvPr>
          <p:cNvSpPr txBox="1"/>
          <p:nvPr/>
        </p:nvSpPr>
        <p:spPr>
          <a:xfrm>
            <a:off x="1290109" y="3734429"/>
            <a:ext cx="1447287" cy="47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rPr>
              <a:t>FIGMA</a:t>
            </a:r>
            <a:r>
              <a:rPr lang="en-US" sz="2543" dirty="0">
                <a:solidFill>
                  <a:srgbClr val="FFFFFF"/>
                </a:solidFill>
                <a:latin typeface=" Avenir Next Arabic"/>
                <a:ea typeface=" Avenir Next Arabic"/>
                <a:cs typeface=" Avenir Next Arabic"/>
                <a:sym typeface=" Avenir Next Arabic"/>
              </a:rPr>
              <a:t> </a:t>
            </a:r>
          </a:p>
        </p:txBody>
      </p:sp>
      <p:sp>
        <p:nvSpPr>
          <p:cNvPr id="90" name="TextBox 46">
            <a:extLst>
              <a:ext uri="{FF2B5EF4-FFF2-40B4-BE49-F238E27FC236}">
                <a16:creationId xmlns:a16="http://schemas.microsoft.com/office/drawing/2014/main" id="{CE169CA2-E539-4856-9756-5751E5C9198C}"/>
              </a:ext>
            </a:extLst>
          </p:cNvPr>
          <p:cNvSpPr txBox="1"/>
          <p:nvPr/>
        </p:nvSpPr>
        <p:spPr>
          <a:xfrm>
            <a:off x="4271982" y="3734429"/>
            <a:ext cx="2233961" cy="47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rPr>
              <a:t>VS CODE </a:t>
            </a:r>
          </a:p>
        </p:txBody>
      </p:sp>
      <p:sp>
        <p:nvSpPr>
          <p:cNvPr id="91" name="TextBox 47">
            <a:extLst>
              <a:ext uri="{FF2B5EF4-FFF2-40B4-BE49-F238E27FC236}">
                <a16:creationId xmlns:a16="http://schemas.microsoft.com/office/drawing/2014/main" id="{44BD2888-93AA-488D-87BB-38024CB4BBA2}"/>
              </a:ext>
            </a:extLst>
          </p:cNvPr>
          <p:cNvSpPr txBox="1"/>
          <p:nvPr/>
        </p:nvSpPr>
        <p:spPr>
          <a:xfrm>
            <a:off x="8099800" y="3753479"/>
            <a:ext cx="2233961" cy="36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50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rPr>
              <a:t>ANDROID STUDIO </a:t>
            </a:r>
          </a:p>
        </p:txBody>
      </p:sp>
      <p:sp>
        <p:nvSpPr>
          <p:cNvPr id="92" name="TextBox 48">
            <a:extLst>
              <a:ext uri="{FF2B5EF4-FFF2-40B4-BE49-F238E27FC236}">
                <a16:creationId xmlns:a16="http://schemas.microsoft.com/office/drawing/2014/main" id="{10557077-C03F-4069-AAAF-81008AB8468A}"/>
              </a:ext>
            </a:extLst>
          </p:cNvPr>
          <p:cNvSpPr txBox="1"/>
          <p:nvPr/>
        </p:nvSpPr>
        <p:spPr>
          <a:xfrm>
            <a:off x="1290109" y="5999003"/>
            <a:ext cx="1447287" cy="47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rPr>
              <a:t>XAMPP</a:t>
            </a:r>
          </a:p>
        </p:txBody>
      </p:sp>
      <p:sp>
        <p:nvSpPr>
          <p:cNvPr id="93" name="TextBox 49">
            <a:extLst>
              <a:ext uri="{FF2B5EF4-FFF2-40B4-BE49-F238E27FC236}">
                <a16:creationId xmlns:a16="http://schemas.microsoft.com/office/drawing/2014/main" id="{27A6BDB5-F319-4BE5-AB4E-6828A2598813}"/>
              </a:ext>
            </a:extLst>
          </p:cNvPr>
          <p:cNvSpPr txBox="1"/>
          <p:nvPr/>
        </p:nvSpPr>
        <p:spPr>
          <a:xfrm>
            <a:off x="4271982" y="5999003"/>
            <a:ext cx="2233961" cy="478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sz="2543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rPr>
              <a:t>POSTMAN</a:t>
            </a:r>
            <a:r>
              <a:rPr lang="en-US" sz="2543" dirty="0">
                <a:solidFill>
                  <a:srgbClr val="FFFFFF"/>
                </a:solidFill>
                <a:latin typeface=" Avenir Next Arabic"/>
                <a:ea typeface=" Avenir Next Arabic"/>
                <a:cs typeface=" Avenir Next Arabic"/>
                <a:sym typeface=" Avenir Next Arabic"/>
              </a:rPr>
              <a:t> 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65D430-BE01-44B9-AF34-8764916491A4}"/>
              </a:ext>
            </a:extLst>
          </p:cNvPr>
          <p:cNvGrpSpPr>
            <a:grpSpLocks noChangeAspect="1"/>
          </p:cNvGrpSpPr>
          <p:nvPr/>
        </p:nvGrpSpPr>
        <p:grpSpPr>
          <a:xfrm>
            <a:off x="-3755851" y="1904738"/>
            <a:ext cx="3276600" cy="7277362"/>
            <a:chOff x="0" y="0"/>
            <a:chExt cx="5000993" cy="10163632"/>
          </a:xfrm>
        </p:grpSpPr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A27FC73B-F4CA-4BCD-BD36-E6C3FCE68D7A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3"/>
              <a:stretch>
                <a:fillRect l="-45" r="-45"/>
              </a:stretch>
            </a:blipFill>
          </p:spPr>
          <p:txBody>
            <a:bodyPr/>
            <a:lstStyle/>
            <a:p>
              <a:endParaRPr lang="ar-SY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F069A5C6-CD9D-4D77-B47C-3D1A31307654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SY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DDAC61-00C6-4C73-906B-6B70F3ADFE61}"/>
              </a:ext>
            </a:extLst>
          </p:cNvPr>
          <p:cNvSpPr/>
          <p:nvPr/>
        </p:nvSpPr>
        <p:spPr>
          <a:xfrm>
            <a:off x="-3581400" y="2093912"/>
            <a:ext cx="2947344" cy="67833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Y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66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8766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98"/>
                </p:tgtEl>
              </p:cMediaNode>
            </p:video>
          </p:childTnLst>
        </p:cTn>
      </p:par>
    </p:tnLst>
    <p:bldLst>
      <p:bldP spid="97" grpId="0" animBg="1"/>
      <p:bldP spid="9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89196" y="3911773"/>
            <a:ext cx="1970104" cy="574461"/>
            <a:chOff x="0" y="0"/>
            <a:chExt cx="139374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3742" cy="406400"/>
            </a:xfrm>
            <a:custGeom>
              <a:avLst/>
              <a:gdLst/>
              <a:ahLst/>
              <a:cxnLst/>
              <a:rect l="l" t="t" r="r" b="b"/>
              <a:pathLst>
                <a:path w="1393742" h="406400">
                  <a:moveTo>
                    <a:pt x="1190542" y="0"/>
                  </a:moveTo>
                  <a:cubicBezTo>
                    <a:pt x="1302767" y="0"/>
                    <a:pt x="1393742" y="90976"/>
                    <a:pt x="1393742" y="203200"/>
                  </a:cubicBezTo>
                  <a:cubicBezTo>
                    <a:pt x="1393742" y="315424"/>
                    <a:pt x="1302767" y="406400"/>
                    <a:pt x="119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393742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96953"/>
            <a:ext cx="9256196" cy="8229600"/>
          </a:xfrm>
          <a:custGeom>
            <a:avLst/>
            <a:gdLst/>
            <a:ahLst/>
            <a:cxnLst/>
            <a:rect l="l" t="t" r="r" b="b"/>
            <a:pathLst>
              <a:path w="9256196" h="8229600">
                <a:moveTo>
                  <a:pt x="0" y="0"/>
                </a:moveTo>
                <a:lnTo>
                  <a:pt x="9256196" y="0"/>
                </a:lnTo>
                <a:lnTo>
                  <a:pt x="92561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467260" y="1617369"/>
            <a:ext cx="7449265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173"/>
              </a:lnSpc>
            </a:pPr>
            <a:r>
              <a:rPr lang="ar-EG" sz="6173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ال</a:t>
            </a:r>
            <a:r>
              <a:rPr lang="ar-SY" sz="6173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ت</a:t>
            </a:r>
            <a:r>
              <a:rPr lang="ar-EG" sz="6173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طلعات المستقبلية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36680" y="3002896"/>
            <a:ext cx="5522620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3560"/>
              </a:lnSpc>
            </a:pP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في المستقبل نتوقع ان: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76611" y="3969844"/>
            <a:ext cx="1447287" cy="4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560"/>
              </a:lnSpc>
            </a:pPr>
            <a:r>
              <a:rPr lang="ar-EG" sz="2543" b="1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  <a:rtl/>
              </a:rPr>
              <a:t>الشهرة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38735" y="4705040"/>
            <a:ext cx="642056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480"/>
              </a:lnSpc>
            </a:pP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اتوقع ان يلقى رواج بسبب حاجة صاحبي المشاريع الصغيرة للإعلان عن مشاريعهم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289196" y="6100135"/>
            <a:ext cx="1970104" cy="574461"/>
            <a:chOff x="0" y="0"/>
            <a:chExt cx="1393742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3742" cy="406400"/>
            </a:xfrm>
            <a:custGeom>
              <a:avLst/>
              <a:gdLst/>
              <a:ahLst/>
              <a:cxnLst/>
              <a:rect l="l" t="t" r="r" b="b"/>
              <a:pathLst>
                <a:path w="1393742" h="406400">
                  <a:moveTo>
                    <a:pt x="1190542" y="0"/>
                  </a:moveTo>
                  <a:cubicBezTo>
                    <a:pt x="1302767" y="0"/>
                    <a:pt x="1393742" y="90976"/>
                    <a:pt x="1393742" y="203200"/>
                  </a:cubicBezTo>
                  <a:cubicBezTo>
                    <a:pt x="1393742" y="315424"/>
                    <a:pt x="1302767" y="406400"/>
                    <a:pt x="119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76200"/>
              <a:ext cx="1393742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576611" y="6158206"/>
            <a:ext cx="1447287" cy="43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3560"/>
              </a:lnSpc>
            </a:pPr>
            <a:r>
              <a:rPr lang="ar-EG" sz="2543" b="1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  <a:rtl/>
              </a:rPr>
              <a:t>التطوير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1018B6-3190-4688-B506-9A5442A3BB2D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832A7E-CBDC-48D6-964E-23AB4D674CF9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5CC2543A-C237-43FC-9C65-ECD32D5B3C80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  <p:sp>
        <p:nvSpPr>
          <p:cNvPr id="18" name="TextBox 10">
            <a:extLst>
              <a:ext uri="{FF2B5EF4-FFF2-40B4-BE49-F238E27FC236}">
                <a16:creationId xmlns:a16="http://schemas.microsoft.com/office/drawing/2014/main" id="{15AD61E4-F281-440E-A155-6BBF9DDE00CE}"/>
              </a:ext>
            </a:extLst>
          </p:cNvPr>
          <p:cNvSpPr txBox="1"/>
          <p:nvPr/>
        </p:nvSpPr>
        <p:spPr>
          <a:xfrm>
            <a:off x="10972800" y="6844030"/>
            <a:ext cx="6420565" cy="279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881" lvl="1" indent="-345440" algn="r" rtl="1">
              <a:lnSpc>
                <a:spcPts val="4480"/>
              </a:lnSpc>
              <a:buFont typeface="Arial"/>
              <a:buChar char="•"/>
            </a:pPr>
            <a:r>
              <a:rPr lang="ar-EG" sz="320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تقديم تقرير بسيط وتحليل أداء الإعلانات </a:t>
            </a:r>
          </a:p>
          <a:p>
            <a:pPr marL="690881" lvl="1" indent="-345440" algn="r" rtl="1">
              <a:lnSpc>
                <a:spcPts val="4480"/>
              </a:lnSpc>
              <a:buFont typeface="Arial"/>
              <a:buChar char="•"/>
            </a:pPr>
            <a:r>
              <a:rPr lang="ar-EG" sz="320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أدوات استهداف جماهير منقدمة </a:t>
            </a:r>
          </a:p>
          <a:p>
            <a:pPr marL="690881" lvl="1" indent="-345440" algn="r" rtl="1">
              <a:lnSpc>
                <a:spcPts val="4480"/>
              </a:lnSpc>
              <a:buFont typeface="Arial"/>
              <a:buChar char="•"/>
            </a:pPr>
            <a:r>
              <a:rPr lang="ar-EG" sz="320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﻿بناء نظام تقيمات ومراجعات</a:t>
            </a:r>
          </a:p>
          <a:p>
            <a:pPr marL="690881" lvl="1" indent="-345440" algn="r" rtl="1">
              <a:lnSpc>
                <a:spcPts val="4480"/>
              </a:lnSpc>
              <a:buFont typeface="Arial"/>
              <a:buChar char="•"/>
            </a:pPr>
            <a:r>
              <a:rPr lang="ar-EG" sz="320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﻿دمجه مع الذكاء الاصطناعي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464094" y="5143500"/>
            <a:ext cx="9359812" cy="7283635"/>
          </a:xfrm>
          <a:custGeom>
            <a:avLst/>
            <a:gdLst/>
            <a:ahLst/>
            <a:cxnLst/>
            <a:rect l="l" t="t" r="r" b="b"/>
            <a:pathLst>
              <a:path w="9359812" h="7283635">
                <a:moveTo>
                  <a:pt x="0" y="0"/>
                </a:moveTo>
                <a:lnTo>
                  <a:pt x="9359812" y="0"/>
                </a:lnTo>
                <a:lnTo>
                  <a:pt x="9359812" y="7283635"/>
                </a:lnTo>
                <a:lnTo>
                  <a:pt x="0" y="728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70723" y="1747444"/>
            <a:ext cx="2595389" cy="25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"/>
              </a:lnSpc>
            </a:pPr>
            <a:r>
              <a:rPr lang="en-US" sz="2800" dirty="0">
                <a:solidFill>
                  <a:srgbClr val="2F1800"/>
                </a:solidFill>
                <a:latin typeface=" Avenir Next Arabic Bold"/>
                <a:cs typeface=" Avenir Next Arabic Bold"/>
                <a:sym typeface=" Avenir Next Arabic Bold"/>
              </a:rPr>
              <a:t>Dukkani</a:t>
            </a:r>
            <a:endParaRPr lang="en-US" sz="2400" dirty="0">
              <a:solidFill>
                <a:srgbClr val="2F1800"/>
              </a:solidFill>
              <a:latin typeface=" Avenir Next Arabic"/>
              <a:ea typeface=" Avenir Next Arabic"/>
              <a:cs typeface=" Avenir Next Arabic"/>
              <a:sym typeface=" Avenir Next Arabic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01335" y="2943403"/>
            <a:ext cx="9222571" cy="160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102"/>
              </a:lnSpc>
            </a:pPr>
            <a:r>
              <a:rPr lang="ar-EG" sz="12335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شكراً لكم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77C73C21-2851-4292-B80D-58DF79D76A27}"/>
              </a:ext>
            </a:extLst>
          </p:cNvPr>
          <p:cNvSpPr/>
          <p:nvPr/>
        </p:nvSpPr>
        <p:spPr>
          <a:xfrm>
            <a:off x="7620000" y="1287772"/>
            <a:ext cx="701447" cy="919345"/>
          </a:xfrm>
          <a:custGeom>
            <a:avLst/>
            <a:gdLst/>
            <a:ahLst/>
            <a:cxnLst/>
            <a:rect l="l" t="t" r="r" b="b"/>
            <a:pathLst>
              <a:path w="701447" h="919345">
                <a:moveTo>
                  <a:pt x="0" y="0"/>
                </a:moveTo>
                <a:lnTo>
                  <a:pt x="701447" y="0"/>
                </a:lnTo>
                <a:lnTo>
                  <a:pt x="701447" y="919345"/>
                </a:lnTo>
                <a:lnTo>
                  <a:pt x="0" y="919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3540" b="66046" l="27315" r="79167">
                          <a14:foregroundMark x1="58611" y1="62112" x2="60648" y2="64389"/>
                          <a14:foregroundMark x1="57129" y1="60455" x2="58611" y2="62112"/>
                          <a14:foregroundMark x1="53426" y1="56315" x2="57129" y2="60455"/>
                          <a14:foregroundMark x1="53056" y1="55901" x2="53426" y2="56315"/>
                          <a14:foregroundMark x1="49537" y1="51967" x2="53056" y2="55901"/>
                          <a14:foregroundMark x1="52778" y1="33954" x2="52778" y2="33954"/>
                          <a14:foregroundMark x1="51852" y1="61698" x2="51852" y2="61698"/>
                          <a14:foregroundMark x1="51852" y1="66046" x2="51852" y2="66046"/>
                          <a14:foregroundMark x1="27315" y1="53830" x2="27315" y2="53830"/>
                          <a14:backgroundMark x1="52315" y1="56315" x2="52315" y2="56315"/>
                          <a14:backgroundMark x1="52778" y1="56315" x2="52778" y2="56315"/>
                          <a14:backgroundMark x1="53241" y1="55901" x2="53241" y2="55901"/>
                          <a14:backgroundMark x1="52315" y1="55901" x2="52315" y2="55901"/>
                          <a14:backgroundMark x1="59259" y1="62112" x2="59259" y2="62112"/>
                          <a14:backgroundMark x1="57407" y1="60455" x2="57407" y2="6045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 l="-33558" t="-81836" r="-21888" b="-83200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049405" y="2650413"/>
            <a:ext cx="5783975" cy="4974218"/>
          </a:xfrm>
          <a:custGeom>
            <a:avLst/>
            <a:gdLst/>
            <a:ahLst/>
            <a:cxnLst/>
            <a:rect l="l" t="t" r="r" b="b"/>
            <a:pathLst>
              <a:path w="5783975" h="4974218">
                <a:moveTo>
                  <a:pt x="0" y="0"/>
                </a:moveTo>
                <a:lnTo>
                  <a:pt x="5783975" y="0"/>
                </a:lnTo>
                <a:lnTo>
                  <a:pt x="5783975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447332" y="2742116"/>
            <a:ext cx="7791262" cy="8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173"/>
              </a:lnSpc>
            </a:pPr>
            <a:r>
              <a:rPr lang="ar-EG" sz="6173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فكرة التطبيق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83976" y="4079520"/>
            <a:ext cx="7654618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480"/>
              </a:lnSpc>
            </a:pP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تطبيق </a:t>
            </a:r>
            <a:r>
              <a:rPr lang="en-US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</a:rPr>
              <a:t>﻿</a:t>
            </a:r>
            <a:r>
              <a:rPr lang="en-US" sz="3200" b="1" dirty="0">
                <a:solidFill>
                  <a:srgbClr val="2F1800"/>
                </a:solidFill>
                <a:latin typeface=" Avenir Next Arabic Bold"/>
                <a:ea typeface=" Avenir Next Arabic"/>
                <a:cs typeface=" Avenir Next Arabic Bold"/>
                <a:sym typeface=" Avenir Next Arabic Bold"/>
              </a:rPr>
              <a:t>Dukkani</a:t>
            </a:r>
            <a:r>
              <a:rPr lang="ar-EG" sz="3200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  <a:rtl/>
              </a:rPr>
              <a:t> ﻿</a:t>
            </a: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هو منصة تجمع كل من يملك مشروعاً صغيراً أو متوسطاً </a:t>
            </a:r>
          </a:p>
          <a:p>
            <a:pPr algn="just" rtl="1">
              <a:lnSpc>
                <a:spcPts val="4480"/>
              </a:lnSpc>
            </a:pP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وتفتح أمامه فرصة </a:t>
            </a:r>
            <a:r>
              <a:rPr lang="ar-SY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ل</a:t>
            </a: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لإعلان عن منتجاته وزيادة أرباحه </a:t>
            </a:r>
          </a:p>
          <a:p>
            <a:pPr algn="just" rtl="1">
              <a:lnSpc>
                <a:spcPts val="4480"/>
              </a:lnSpc>
            </a:pP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﻿فالإعلان سبب أساسي لكسب الأرباح </a:t>
            </a:r>
          </a:p>
          <a:p>
            <a:pPr algn="just" rtl="1">
              <a:lnSpc>
                <a:spcPts val="4480"/>
              </a:lnSpc>
            </a:pP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﻿تطبيق </a:t>
            </a:r>
            <a:r>
              <a:rPr lang="en-US" sz="3200" b="1" dirty="0">
                <a:solidFill>
                  <a:srgbClr val="2F1800"/>
                </a:solidFill>
                <a:latin typeface=" Avenir Next Arabic Bold"/>
                <a:ea typeface=" Avenir Next Arabic"/>
                <a:cs typeface=" Avenir Next Arabic Bold"/>
                <a:sym typeface=" Avenir Next Arabic Bold"/>
              </a:rPr>
              <a:t> Dukkani</a:t>
            </a:r>
            <a:r>
              <a:rPr lang="ar-SY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يهدف لدعم</a:t>
            </a: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 هذه الشريحة من المجتمع الكبيرة نسبياً فكان الأول تطبيق يخدم </a:t>
            </a:r>
            <a:r>
              <a:rPr lang="ar-SY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هذه</a:t>
            </a: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 </a:t>
            </a:r>
            <a:r>
              <a:rPr lang="ar-SY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الفئة</a:t>
            </a: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 من الناحية التسويقية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04123-116C-487F-8C88-047C37383B77}"/>
              </a:ext>
            </a:extLst>
          </p:cNvPr>
          <p:cNvGrpSpPr/>
          <p:nvPr/>
        </p:nvGrpSpPr>
        <p:grpSpPr>
          <a:xfrm>
            <a:off x="1143000" y="758410"/>
            <a:ext cx="1700719" cy="919345"/>
            <a:chOff x="1127353" y="758410"/>
            <a:chExt cx="1700719" cy="919345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39A3CCE-180B-4223-9156-4FF78926C86E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41A5DD93-CB81-4507-9C50-0BF4E86B304F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38201" y="4763246"/>
            <a:ext cx="4533900" cy="1553443"/>
            <a:chOff x="0" y="0"/>
            <a:chExt cx="1194114" cy="4091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27619" y="4476016"/>
            <a:ext cx="3555064" cy="574461"/>
            <a:chOff x="0" y="0"/>
            <a:chExt cx="2515016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25025" y="4763246"/>
            <a:ext cx="4533900" cy="1553443"/>
            <a:chOff x="0" y="0"/>
            <a:chExt cx="1194114" cy="4091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4114" cy="409137"/>
            </a:xfrm>
            <a:custGeom>
              <a:avLst/>
              <a:gdLst/>
              <a:ahLst/>
              <a:cxnLst/>
              <a:rect l="l" t="t" r="r" b="b"/>
              <a:pathLst>
                <a:path w="1194114" h="409137">
                  <a:moveTo>
                    <a:pt x="42689" y="0"/>
                  </a:moveTo>
                  <a:lnTo>
                    <a:pt x="1151424" y="0"/>
                  </a:lnTo>
                  <a:cubicBezTo>
                    <a:pt x="1175001" y="0"/>
                    <a:pt x="1194114" y="19113"/>
                    <a:pt x="1194114" y="42689"/>
                  </a:cubicBezTo>
                  <a:lnTo>
                    <a:pt x="1194114" y="366448"/>
                  </a:lnTo>
                  <a:cubicBezTo>
                    <a:pt x="1194114" y="377770"/>
                    <a:pt x="1189616" y="388628"/>
                    <a:pt x="1181610" y="396634"/>
                  </a:cubicBezTo>
                  <a:cubicBezTo>
                    <a:pt x="1173604" y="404640"/>
                    <a:pt x="1162746" y="409137"/>
                    <a:pt x="1151424" y="409137"/>
                  </a:cubicBezTo>
                  <a:lnTo>
                    <a:pt x="42689" y="409137"/>
                  </a:lnTo>
                  <a:cubicBezTo>
                    <a:pt x="19113" y="409137"/>
                    <a:pt x="0" y="390025"/>
                    <a:pt x="0" y="366448"/>
                  </a:cubicBezTo>
                  <a:lnTo>
                    <a:pt x="0" y="42689"/>
                  </a:lnTo>
                  <a:cubicBezTo>
                    <a:pt x="0" y="19113"/>
                    <a:pt x="19113" y="0"/>
                    <a:pt x="426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76200"/>
              <a:ext cx="1194114" cy="332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14443" y="4476016"/>
            <a:ext cx="3555064" cy="574461"/>
            <a:chOff x="0" y="0"/>
            <a:chExt cx="2515016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15016" cy="406400"/>
            </a:xfrm>
            <a:custGeom>
              <a:avLst/>
              <a:gdLst/>
              <a:ahLst/>
              <a:cxnLst/>
              <a:rect l="l" t="t" r="r" b="b"/>
              <a:pathLst>
                <a:path w="2515016" h="406400">
                  <a:moveTo>
                    <a:pt x="2311816" y="0"/>
                  </a:moveTo>
                  <a:cubicBezTo>
                    <a:pt x="2424041" y="0"/>
                    <a:pt x="2515016" y="90976"/>
                    <a:pt x="2515016" y="203200"/>
                  </a:cubicBezTo>
                  <a:cubicBezTo>
                    <a:pt x="2515016" y="315424"/>
                    <a:pt x="2424041" y="406400"/>
                    <a:pt x="2311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76200"/>
              <a:ext cx="2515016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62"/>
                </a:lnSpc>
              </a:pPr>
              <a:endParaRPr dirty="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-2706367" y="1834362"/>
            <a:ext cx="9661800" cy="6675425"/>
          </a:xfrm>
          <a:custGeom>
            <a:avLst/>
            <a:gdLst/>
            <a:ahLst/>
            <a:cxnLst/>
            <a:rect l="l" t="t" r="r" b="b"/>
            <a:pathLst>
              <a:path w="9661800" h="6675425">
                <a:moveTo>
                  <a:pt x="0" y="0"/>
                </a:moveTo>
                <a:lnTo>
                  <a:pt x="9661800" y="0"/>
                </a:lnTo>
                <a:lnTo>
                  <a:pt x="9661800" y="6675426"/>
                </a:lnTo>
                <a:lnTo>
                  <a:pt x="0" y="667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8366168" y="4533627"/>
            <a:ext cx="307796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ar-SY" sz="2543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rPr>
              <a:t>التثقيف</a:t>
            </a:r>
            <a:endParaRPr lang="en-US" sz="2543" b="1" dirty="0">
              <a:solidFill>
                <a:srgbClr val="FFFFFF"/>
              </a:solidFill>
              <a:latin typeface=" Avenir Next Arabic Bold"/>
              <a:ea typeface=" Avenir Next Arabic Bold"/>
              <a:cs typeface=" Avenir Next Arabic Bold"/>
              <a:sym typeface=" Avenir Next Arab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450524" y="4933434"/>
            <a:ext cx="499822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480"/>
              </a:lnSpc>
            </a:pPr>
            <a:r>
              <a:rPr lang="ar-SY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تقديم نصائح للمستخدمين بالتسويق</a:t>
            </a:r>
            <a:endParaRPr lang="ar-EG" sz="3200" dirty="0">
              <a:solidFill>
                <a:srgbClr val="2F1800"/>
              </a:solidFill>
              <a:latin typeface=" Avenir Next Arabic"/>
              <a:ea typeface=" Avenir Next Arabic"/>
              <a:cs typeface=" Avenir Next Arabic"/>
              <a:sym typeface=" Avenir Next Arabic"/>
              <a:rtl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603911" y="1891512"/>
            <a:ext cx="8598982" cy="8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173"/>
              </a:lnSpc>
            </a:pPr>
            <a:r>
              <a:rPr lang="ar-EG" sz="6173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ميزات التطبيق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38201" y="3566381"/>
            <a:ext cx="962109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</a:rPr>
              <a:t> </a:t>
            </a:r>
            <a:r>
              <a:rPr lang="ar-EG" sz="320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يتميز التطبيق</a:t>
            </a:r>
            <a:r>
              <a:rPr lang="en-US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52992" y="4533627"/>
            <a:ext cx="307796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0"/>
              </a:lnSpc>
            </a:pPr>
            <a:r>
              <a:rPr lang="ar-SY" sz="2543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rPr>
              <a:t>الوصول والانتشار</a:t>
            </a:r>
            <a:endParaRPr lang="en-US" sz="2543" b="1" dirty="0">
              <a:solidFill>
                <a:srgbClr val="FFFFFF"/>
              </a:solidFill>
              <a:latin typeface=" Avenir Next Arabic Bold"/>
              <a:ea typeface=" Avenir Next Arabic Bold"/>
              <a:cs typeface=" Avenir Next Arabic Bold"/>
              <a:sym typeface=" Avenir Next Arabic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525025" y="4993327"/>
            <a:ext cx="453390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4480"/>
              </a:lnSpc>
            </a:pPr>
            <a:r>
              <a:rPr lang="ar-SY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يعرف الناس على المشروع </a:t>
            </a: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مما يؤدي </a:t>
            </a:r>
            <a:r>
              <a:rPr lang="ar-SY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ل</a:t>
            </a: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زيادة الأرباح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BA461D3-608B-42CB-A744-9D53DAB3F731}"/>
              </a:ext>
            </a:extLst>
          </p:cNvPr>
          <p:cNvGrpSpPr/>
          <p:nvPr/>
        </p:nvGrpSpPr>
        <p:grpSpPr>
          <a:xfrm>
            <a:off x="12573000" y="6964389"/>
            <a:ext cx="4533900" cy="1840674"/>
            <a:chOff x="10258075" y="6964389"/>
            <a:chExt cx="4533900" cy="1840674"/>
          </a:xfrm>
        </p:grpSpPr>
        <p:grpSp>
          <p:nvGrpSpPr>
            <p:cNvPr id="14" name="Group 14"/>
            <p:cNvGrpSpPr/>
            <p:nvPr/>
          </p:nvGrpSpPr>
          <p:grpSpPr>
            <a:xfrm>
              <a:off x="10258075" y="7251620"/>
              <a:ext cx="4533900" cy="1553443"/>
              <a:chOff x="0" y="0"/>
              <a:chExt cx="1194114" cy="40913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94114" cy="409137"/>
              </a:xfrm>
              <a:custGeom>
                <a:avLst/>
                <a:gdLst/>
                <a:ahLst/>
                <a:cxnLst/>
                <a:rect l="l" t="t" r="r" b="b"/>
                <a:pathLst>
                  <a:path w="1194114" h="409137">
                    <a:moveTo>
                      <a:pt x="42689" y="0"/>
                    </a:moveTo>
                    <a:lnTo>
                      <a:pt x="1151424" y="0"/>
                    </a:lnTo>
                    <a:cubicBezTo>
                      <a:pt x="1175001" y="0"/>
                      <a:pt x="1194114" y="19113"/>
                      <a:pt x="1194114" y="42689"/>
                    </a:cubicBezTo>
                    <a:lnTo>
                      <a:pt x="1194114" y="366448"/>
                    </a:lnTo>
                    <a:cubicBezTo>
                      <a:pt x="1194114" y="377770"/>
                      <a:pt x="1189616" y="388628"/>
                      <a:pt x="1181610" y="396634"/>
                    </a:cubicBezTo>
                    <a:cubicBezTo>
                      <a:pt x="1173604" y="404640"/>
                      <a:pt x="1162746" y="409137"/>
                      <a:pt x="1151424" y="409137"/>
                    </a:cubicBezTo>
                    <a:lnTo>
                      <a:pt x="42689" y="409137"/>
                    </a:lnTo>
                    <a:cubicBezTo>
                      <a:pt x="19113" y="409137"/>
                      <a:pt x="0" y="390025"/>
                      <a:pt x="0" y="366448"/>
                    </a:cubicBezTo>
                    <a:lnTo>
                      <a:pt x="0" y="42689"/>
                    </a:lnTo>
                    <a:cubicBezTo>
                      <a:pt x="0" y="19113"/>
                      <a:pt x="19113" y="0"/>
                      <a:pt x="4268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F1800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76200"/>
                <a:ext cx="1194114" cy="332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0747493" y="6964389"/>
              <a:ext cx="3555064" cy="574461"/>
              <a:chOff x="0" y="0"/>
              <a:chExt cx="2515016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51501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515016" h="406400">
                    <a:moveTo>
                      <a:pt x="2311816" y="0"/>
                    </a:moveTo>
                    <a:cubicBezTo>
                      <a:pt x="2424041" y="0"/>
                      <a:pt x="2515016" y="90976"/>
                      <a:pt x="2515016" y="203200"/>
                    </a:cubicBezTo>
                    <a:cubicBezTo>
                      <a:pt x="2515016" y="315424"/>
                      <a:pt x="2424041" y="406400"/>
                      <a:pt x="231181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F1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ar-SY" dirty="0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76200"/>
                <a:ext cx="2515016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0986042" y="7022000"/>
              <a:ext cx="307796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0"/>
                </a:lnSpc>
              </a:pPr>
              <a:r>
                <a:rPr lang="ar-SY" sz="2543" b="1" dirty="0">
                  <a:solidFill>
                    <a:srgbClr val="FFFFFF"/>
                  </a:solidFill>
                  <a:latin typeface=" Avenir Next Arabic Bold"/>
                  <a:ea typeface=" Avenir Next Arabic Bold"/>
                  <a:cs typeface=" Avenir Next Arabic Bold"/>
                  <a:sym typeface=" Avenir Next Arabic Bold"/>
                </a:rPr>
                <a:t>المرونة</a:t>
              </a:r>
              <a:endParaRPr lang="en-US" sz="2543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258075" y="7481700"/>
              <a:ext cx="4533900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4480"/>
                </a:lnSpc>
              </a:pPr>
              <a:r>
                <a:rPr lang="ar-SY" sz="3200" dirty="0">
                  <a:solidFill>
                    <a:srgbClr val="2F1800"/>
                  </a:solidFill>
                  <a:latin typeface=" Avenir Next Arabic"/>
                  <a:ea typeface=" Avenir Next Arabic"/>
                  <a:cs typeface=" Avenir Next Arabic"/>
                  <a:sym typeface=" Avenir Next Arabic"/>
                  <a:rtl/>
                </a:rPr>
                <a:t>تحكم مرن بإعلانات (إضافة عدد لا نهائي </a:t>
              </a:r>
              <a:r>
                <a:rPr lang="ar-SA" sz="3200" dirty="0">
                  <a:solidFill>
                    <a:srgbClr val="2F1800"/>
                  </a:solidFill>
                  <a:latin typeface=" Avenir Next Arabic"/>
                  <a:ea typeface=" Avenir Next Arabic"/>
                  <a:cs typeface=" Avenir Next Arabic"/>
                  <a:sym typeface=" Avenir Next Arabic"/>
                  <a:rtl/>
                </a:rPr>
                <a:t>و</a:t>
              </a:r>
              <a:r>
                <a:rPr lang="ar-SY" sz="3200" dirty="0">
                  <a:solidFill>
                    <a:srgbClr val="2F1800"/>
                  </a:solidFill>
                  <a:latin typeface=" Avenir Next Arabic"/>
                  <a:ea typeface=" Avenir Next Arabic"/>
                  <a:cs typeface=" Avenir Next Arabic"/>
                  <a:sym typeface=" Avenir Next Arabic"/>
                  <a:rtl/>
                </a:rPr>
                <a:t>تعديل وحذف)</a:t>
              </a:r>
              <a:endPara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AA9F9D-764A-4F7C-9B2B-2700A856F60D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FDF78AE4-6358-4D0F-97CF-D2AD225F976A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B35F662C-86E6-44FC-BAA9-10B3C916ACF3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79F790-A53E-4F8F-B173-46C64587E6F9}"/>
              </a:ext>
            </a:extLst>
          </p:cNvPr>
          <p:cNvGrpSpPr/>
          <p:nvPr/>
        </p:nvGrpSpPr>
        <p:grpSpPr>
          <a:xfrm>
            <a:off x="7543800" y="6972300"/>
            <a:ext cx="4533900" cy="1840674"/>
            <a:chOff x="10258075" y="6964389"/>
            <a:chExt cx="4533900" cy="1840674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D687B3FE-8AB6-4080-8869-2F884D4C4491}"/>
                </a:ext>
              </a:extLst>
            </p:cNvPr>
            <p:cNvGrpSpPr/>
            <p:nvPr/>
          </p:nvGrpSpPr>
          <p:grpSpPr>
            <a:xfrm>
              <a:off x="10258075" y="7251620"/>
              <a:ext cx="4533900" cy="1553443"/>
              <a:chOff x="0" y="0"/>
              <a:chExt cx="1194114" cy="409137"/>
            </a:xfrm>
          </p:grpSpPr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4615FD81-921A-400A-B222-C04C49C2A57B}"/>
                  </a:ext>
                </a:extLst>
              </p:cNvPr>
              <p:cNvSpPr/>
              <p:nvPr/>
            </p:nvSpPr>
            <p:spPr>
              <a:xfrm>
                <a:off x="0" y="0"/>
                <a:ext cx="1194114" cy="409137"/>
              </a:xfrm>
              <a:custGeom>
                <a:avLst/>
                <a:gdLst/>
                <a:ahLst/>
                <a:cxnLst/>
                <a:rect l="l" t="t" r="r" b="b"/>
                <a:pathLst>
                  <a:path w="1194114" h="409137">
                    <a:moveTo>
                      <a:pt x="42689" y="0"/>
                    </a:moveTo>
                    <a:lnTo>
                      <a:pt x="1151424" y="0"/>
                    </a:lnTo>
                    <a:cubicBezTo>
                      <a:pt x="1175001" y="0"/>
                      <a:pt x="1194114" y="19113"/>
                      <a:pt x="1194114" y="42689"/>
                    </a:cubicBezTo>
                    <a:lnTo>
                      <a:pt x="1194114" y="366448"/>
                    </a:lnTo>
                    <a:cubicBezTo>
                      <a:pt x="1194114" y="377770"/>
                      <a:pt x="1189616" y="388628"/>
                      <a:pt x="1181610" y="396634"/>
                    </a:cubicBezTo>
                    <a:cubicBezTo>
                      <a:pt x="1173604" y="404640"/>
                      <a:pt x="1162746" y="409137"/>
                      <a:pt x="1151424" y="409137"/>
                    </a:cubicBezTo>
                    <a:lnTo>
                      <a:pt x="42689" y="409137"/>
                    </a:lnTo>
                    <a:cubicBezTo>
                      <a:pt x="19113" y="409137"/>
                      <a:pt x="0" y="390025"/>
                      <a:pt x="0" y="366448"/>
                    </a:cubicBezTo>
                    <a:lnTo>
                      <a:pt x="0" y="42689"/>
                    </a:lnTo>
                    <a:cubicBezTo>
                      <a:pt x="0" y="19113"/>
                      <a:pt x="19113" y="0"/>
                      <a:pt x="4268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2F1800"/>
                </a:solidFill>
                <a:prstDash val="solid"/>
                <a:round/>
              </a:ln>
            </p:spPr>
          </p:sp>
          <p:sp>
            <p:nvSpPr>
              <p:cNvPr id="49" name="TextBox 16">
                <a:extLst>
                  <a:ext uri="{FF2B5EF4-FFF2-40B4-BE49-F238E27FC236}">
                    <a16:creationId xmlns:a16="http://schemas.microsoft.com/office/drawing/2014/main" id="{3AD4FE82-55EB-4653-987F-CA149C8459F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194114" cy="3329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grpSp>
          <p:nvGrpSpPr>
            <p:cNvPr id="43" name="Group 17">
              <a:extLst>
                <a:ext uri="{FF2B5EF4-FFF2-40B4-BE49-F238E27FC236}">
                  <a16:creationId xmlns:a16="http://schemas.microsoft.com/office/drawing/2014/main" id="{9A432B2A-85D6-4772-B0F1-40958BAABCF5}"/>
                </a:ext>
              </a:extLst>
            </p:cNvPr>
            <p:cNvGrpSpPr/>
            <p:nvPr/>
          </p:nvGrpSpPr>
          <p:grpSpPr>
            <a:xfrm>
              <a:off x="10747493" y="6964389"/>
              <a:ext cx="3555064" cy="574461"/>
              <a:chOff x="0" y="0"/>
              <a:chExt cx="2515016" cy="406400"/>
            </a:xfrm>
          </p:grpSpPr>
          <p:sp>
            <p:nvSpPr>
              <p:cNvPr id="46" name="Freeform 18">
                <a:extLst>
                  <a:ext uri="{FF2B5EF4-FFF2-40B4-BE49-F238E27FC236}">
                    <a16:creationId xmlns:a16="http://schemas.microsoft.com/office/drawing/2014/main" id="{1ABCD330-86FD-4E67-ADD1-A62D86737CF8}"/>
                  </a:ext>
                </a:extLst>
              </p:cNvPr>
              <p:cNvSpPr/>
              <p:nvPr/>
            </p:nvSpPr>
            <p:spPr>
              <a:xfrm>
                <a:off x="0" y="0"/>
                <a:ext cx="2515016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515016" h="406400">
                    <a:moveTo>
                      <a:pt x="2311816" y="0"/>
                    </a:moveTo>
                    <a:cubicBezTo>
                      <a:pt x="2424041" y="0"/>
                      <a:pt x="2515016" y="90976"/>
                      <a:pt x="2515016" y="203200"/>
                    </a:cubicBezTo>
                    <a:cubicBezTo>
                      <a:pt x="2515016" y="315424"/>
                      <a:pt x="2424041" y="406400"/>
                      <a:pt x="2311816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F18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7" name="TextBox 19">
                <a:extLst>
                  <a:ext uri="{FF2B5EF4-FFF2-40B4-BE49-F238E27FC236}">
                    <a16:creationId xmlns:a16="http://schemas.microsoft.com/office/drawing/2014/main" id="{62C0F166-BADF-49C8-B23B-58E697FBBD0E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2515016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sp>
          <p:nvSpPr>
            <p:cNvPr id="44" name="TextBox 27">
              <a:extLst>
                <a:ext uri="{FF2B5EF4-FFF2-40B4-BE49-F238E27FC236}">
                  <a16:creationId xmlns:a16="http://schemas.microsoft.com/office/drawing/2014/main" id="{4A932F7A-5DFD-45D5-B67B-BEFC62E9ED4E}"/>
                </a:ext>
              </a:extLst>
            </p:cNvPr>
            <p:cNvSpPr txBox="1"/>
            <p:nvPr/>
          </p:nvSpPr>
          <p:spPr>
            <a:xfrm>
              <a:off x="10986042" y="7022000"/>
              <a:ext cx="307796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0"/>
                </a:lnSpc>
              </a:pPr>
              <a:r>
                <a:rPr lang="ar-SY" sz="2543" b="1" dirty="0">
                  <a:solidFill>
                    <a:srgbClr val="FFFFFF"/>
                  </a:solidFill>
                  <a:latin typeface=" Avenir Next Arabic Bold"/>
                  <a:ea typeface=" Avenir Next Arabic Bold"/>
                  <a:cs typeface=" Avenir Next Arabic Bold"/>
                  <a:sym typeface=" Avenir Next Arabic Bold"/>
                </a:rPr>
                <a:t>البساطة</a:t>
              </a:r>
              <a:endParaRPr lang="en-US" sz="2543" b="1" dirty="0">
                <a:solidFill>
                  <a:srgbClr val="FFFFFF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  <p:sp>
          <p:nvSpPr>
            <p:cNvPr id="45" name="TextBox 28">
              <a:extLst>
                <a:ext uri="{FF2B5EF4-FFF2-40B4-BE49-F238E27FC236}">
                  <a16:creationId xmlns:a16="http://schemas.microsoft.com/office/drawing/2014/main" id="{F63A4A9E-667C-42C3-80BC-FD38EEE8F45C}"/>
                </a:ext>
              </a:extLst>
            </p:cNvPr>
            <p:cNvSpPr txBox="1"/>
            <p:nvPr/>
          </p:nvSpPr>
          <p:spPr>
            <a:xfrm>
              <a:off x="10258075" y="7481700"/>
              <a:ext cx="4533900" cy="115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4480"/>
                </a:lnSpc>
              </a:pPr>
              <a:r>
                <a:rPr lang="ar-EG" sz="3200" dirty="0">
                  <a:solidFill>
                    <a:srgbClr val="2F1800"/>
                  </a:solidFill>
                  <a:latin typeface=" Avenir Next Arabic"/>
                  <a:ea typeface=" Avenir Next Arabic"/>
                  <a:cs typeface=" Avenir Next Arabic"/>
                  <a:sym typeface=" Avenir Next Arabic"/>
                  <a:rtl/>
                </a:rPr>
                <a:t>سهل الاستخدام لا يحتاج </a:t>
              </a:r>
            </a:p>
            <a:p>
              <a:pPr algn="ctr" rtl="1">
                <a:lnSpc>
                  <a:spcPts val="4480"/>
                </a:lnSpc>
              </a:pPr>
              <a:r>
                <a:rPr lang="ar-EG" sz="3200" dirty="0">
                  <a:solidFill>
                    <a:srgbClr val="2F1800"/>
                  </a:solidFill>
                  <a:latin typeface=" Avenir Next Arabic"/>
                  <a:ea typeface=" Avenir Next Arabic"/>
                  <a:cs typeface=" Avenir Next Arabic"/>
                  <a:sym typeface=" Avenir Next Arabic"/>
                  <a:rtl/>
                </a:rPr>
                <a:t>خبرة تفنية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680FD0AC-3C91-48AF-9094-654C87F14888}"/>
              </a:ext>
            </a:extLst>
          </p:cNvPr>
          <p:cNvSpPr/>
          <p:nvPr/>
        </p:nvSpPr>
        <p:spPr>
          <a:xfrm>
            <a:off x="10453916" y="2572276"/>
            <a:ext cx="7074547" cy="6971645"/>
          </a:xfrm>
          <a:custGeom>
            <a:avLst/>
            <a:gdLst/>
            <a:ahLst/>
            <a:cxnLst/>
            <a:rect l="l" t="t" r="r" b="b"/>
            <a:pathLst>
              <a:path w="7074547" h="6971645">
                <a:moveTo>
                  <a:pt x="0" y="0"/>
                </a:moveTo>
                <a:lnTo>
                  <a:pt x="7074547" y="0"/>
                </a:lnTo>
                <a:lnTo>
                  <a:pt x="7074547" y="6971645"/>
                </a:lnTo>
                <a:lnTo>
                  <a:pt x="0" y="6971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44F595C7-B080-4768-B4C5-0E0596100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9108"/>
              </p:ext>
            </p:extLst>
          </p:nvPr>
        </p:nvGraphicFramePr>
        <p:xfrm>
          <a:off x="248653" y="3619500"/>
          <a:ext cx="10038347" cy="6540957"/>
        </p:xfrm>
        <a:graphic>
          <a:graphicData uri="http://schemas.openxmlformats.org/drawingml/2006/table">
            <a:tbl>
              <a:tblPr/>
              <a:tblGrid>
                <a:gridCol w="3343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1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3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1717"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ts val="2559"/>
                        </a:lnSpc>
                        <a:defRPr/>
                      </a:pPr>
                      <a:r>
                        <a:rPr lang="ar-EG" sz="2000" b="1" kern="1200" dirty="0">
                          <a:solidFill>
                            <a:srgbClr val="2F1800"/>
                          </a:solidFill>
                          <a:latin typeface=" Avenir Next Arabic"/>
                          <a:ea typeface="+mn-ea"/>
                          <a:cs typeface=" Avenir Next Arabic"/>
                          <a:sym typeface=" Avenir Next Arabic Bold"/>
                          <a:rtl/>
                        </a:rPr>
                        <a:t>القيود والفرق عن تطبيقي</a:t>
                      </a:r>
                      <a:endParaRPr lang="en-US" sz="2000" b="1" kern="1200" dirty="0">
                        <a:solidFill>
                          <a:srgbClr val="2F1800"/>
                        </a:solidFill>
                        <a:latin typeface=" Avenir Next Arabic"/>
                        <a:ea typeface="+mn-ea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ts val="2559"/>
                        </a:lnSpc>
                        <a:defRPr/>
                      </a:pPr>
                      <a:r>
                        <a:rPr lang="ar-EG" sz="2000" b="1" kern="1200" dirty="0">
                          <a:solidFill>
                            <a:srgbClr val="2F1800"/>
                          </a:solidFill>
                          <a:latin typeface=" Avenir Next Arabic"/>
                          <a:ea typeface="+mn-ea"/>
                          <a:cs typeface=" Avenir Next Arabic"/>
                          <a:sym typeface=" Avenir Next Arabic Bold"/>
                          <a:rtl/>
                        </a:rPr>
                        <a:t>الأمثلة </a:t>
                      </a:r>
                      <a:endParaRPr lang="en-US" sz="2000" b="1" kern="1200" dirty="0">
                        <a:solidFill>
                          <a:srgbClr val="2F1800"/>
                        </a:solidFill>
                        <a:latin typeface=" Avenir Next Arabic"/>
                        <a:ea typeface="+mn-ea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ts val="2559"/>
                        </a:lnSpc>
                        <a:defRPr/>
                      </a:pPr>
                      <a:r>
                        <a:rPr lang="ar-EG" sz="2000" b="1" dirty="0">
                          <a:solidFill>
                            <a:srgbClr val="000000"/>
                          </a:solidFill>
                          <a:latin typeface=" Avenir Next Arabic Bold"/>
                          <a:ea typeface=" Avenir Next Arabic Bold"/>
                          <a:cs typeface=" Avenir Next Arabic Bold"/>
                          <a:sym typeface=" Avenir Next Arabic Bold"/>
                          <a:rtl/>
                        </a:rPr>
                        <a:t>﻿</a:t>
                      </a:r>
                      <a:r>
                        <a:rPr lang="ar-EG" sz="2000" b="1" kern="1200" dirty="0">
                          <a:solidFill>
                            <a:srgbClr val="2F1800"/>
                          </a:solidFill>
                          <a:latin typeface=" Avenir Next Arabic"/>
                          <a:ea typeface="+mn-ea"/>
                          <a:cs typeface=" Avenir Next Arabic"/>
                          <a:sym typeface=" Avenir Next Arabic Bold"/>
                          <a:rtl/>
                        </a:rPr>
                        <a:t>نوع المنصة</a:t>
                      </a:r>
                      <a:endParaRPr lang="en-US" sz="2000" b="1" kern="1200" dirty="0">
                        <a:solidFill>
                          <a:srgbClr val="2F1800"/>
                        </a:solidFill>
                        <a:latin typeface=" Avenir Next Arabic"/>
                        <a:ea typeface="+mn-ea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33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غير متخصصة </a:t>
                      </a: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cs typeface=" Avenir Next Arabic"/>
                        <a:rtl/>
                      </a:endParaRPr>
                    </a:p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إعلانات المشاريع الصغيرة تضيع بين العروض الكثير المتنوعة </a:t>
                      </a: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ea typeface="Arial" panose="020B0604020202020204" pitchFamily="34" charset="0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en-US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Opensooq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59"/>
                        </a:lnSpc>
                        <a:defRPr/>
                      </a:pPr>
                      <a:r>
                        <a:rPr lang="ar-SA" sz="2000" b="1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منصات إعلامية عامة</a:t>
                      </a:r>
                      <a:endParaRPr lang="en-US" sz="2000" b="1" kern="1200" dirty="0">
                        <a:solidFill>
                          <a:srgbClr val="2F1800"/>
                        </a:solidFill>
                        <a:latin typeface=" Avenir Next Arabic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3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33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غير مخصصة للأعمال </a:t>
                      </a: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cs typeface=" Avenir Next Arabic"/>
                        <a:rtl/>
                      </a:endParaRPr>
                    </a:p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تعتمد على خوارزميات الاجتماعية وليس لاكتشاف المشاريع المحلية</a:t>
                      </a: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ea typeface="Arial" panose="020B0604020202020204" pitchFamily="34" charset="0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Instagram, Facebook</a:t>
                      </a: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ea typeface="Arial" panose="020B0604020202020204" pitchFamily="34" charset="0"/>
                        <a:cs typeface=" Avenir Next Arabic"/>
                        <a:rtl/>
                      </a:endParaRPr>
                    </a:p>
                    <a:p>
                      <a:pPr algn="ctr">
                        <a:lnSpc>
                          <a:spcPts val="2559"/>
                        </a:lnSpc>
                        <a:defRPr/>
                      </a:pP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2000" b="1" kern="1200" dirty="0">
                          <a:solidFill>
                            <a:srgbClr val="2F1800"/>
                          </a:solidFill>
                          <a:latin typeface=" Avenir Next Arabic"/>
                          <a:ea typeface="+mn-ea"/>
                          <a:cs typeface=" Avenir Next Arabic"/>
                          <a:rtl/>
                        </a:rPr>
                        <a:t>منصات التواصل الاجتماعي </a:t>
                      </a:r>
                      <a:endParaRPr lang="en-US" sz="2000" b="1" kern="1200" dirty="0">
                        <a:solidFill>
                          <a:srgbClr val="2F1800"/>
                        </a:solidFill>
                        <a:latin typeface=" Avenir Next Arabic"/>
                        <a:ea typeface="+mn-ea"/>
                        <a:cs typeface=" Avenir Next Arabic"/>
                        <a:rtl/>
                      </a:endParaRPr>
                    </a:p>
                    <a:p>
                      <a:pPr algn="ctr">
                        <a:lnSpc>
                          <a:spcPts val="2559"/>
                        </a:lnSpc>
                        <a:defRPr/>
                      </a:pP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3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33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غير متكاملة</a:t>
                      </a: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cs typeface=" Avenir Next Arabic"/>
                        <a:rtl/>
                      </a:endParaRPr>
                    </a:p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تركز على بيانات التواصل الأساسية وليس على عرض المشروع ككل</a:t>
                      </a: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ea typeface="Arial" panose="020B0604020202020204" pitchFamily="34" charset="0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Google Business Profile </a:t>
                      </a: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ea typeface="Arial" panose="020B0604020202020204" pitchFamily="34" charset="0"/>
                        <a:cs typeface=" Avenir Next Arabic"/>
                        <a:rtl/>
                      </a:endParaRPr>
                    </a:p>
                    <a:p>
                      <a:pPr algn="ctr">
                        <a:lnSpc>
                          <a:spcPts val="2559"/>
                        </a:lnSpc>
                        <a:defRPr/>
                      </a:pP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5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SA" sz="2000" b="1" kern="1200" dirty="0">
                          <a:solidFill>
                            <a:srgbClr val="2F1800"/>
                          </a:solidFill>
                          <a:latin typeface=" Avenir Next Arabic"/>
                          <a:ea typeface="+mn-ea"/>
                          <a:cs typeface=" Avenir Next Arabic"/>
                          <a:rtl/>
                        </a:rPr>
                        <a:t>دلائل</a:t>
                      </a:r>
                      <a:r>
                        <a:rPr lang="ar-SA" sz="2000" kern="1200" dirty="0">
                          <a:solidFill>
                            <a:srgbClr val="2F1800"/>
                          </a:solidFill>
                          <a:latin typeface=" Avenir Next Arabic"/>
                          <a:cs typeface=" Avenir Next Arabic"/>
                          <a:rtl/>
                        </a:rPr>
                        <a:t> </a:t>
                      </a:r>
                      <a:r>
                        <a:rPr lang="ar-SA" sz="2000" b="1" kern="1200" dirty="0">
                          <a:solidFill>
                            <a:srgbClr val="2F1800"/>
                          </a:solidFill>
                          <a:latin typeface=" Avenir Next Arabic"/>
                          <a:ea typeface="+mn-ea"/>
                          <a:cs typeface=" Avenir Next Arabic"/>
                          <a:rtl/>
                        </a:rPr>
                        <a:t>أعمال </a:t>
                      </a:r>
                      <a:endParaRPr lang="en-US" sz="2000" b="1" kern="1200" dirty="0">
                        <a:solidFill>
                          <a:srgbClr val="2F1800"/>
                        </a:solidFill>
                        <a:latin typeface=" Avenir Next Arabic"/>
                        <a:ea typeface="+mn-ea"/>
                        <a:cs typeface=" Avenir Next Arabic"/>
                        <a:rtl/>
                      </a:endParaRPr>
                    </a:p>
                    <a:p>
                      <a:pPr algn="ctr">
                        <a:lnSpc>
                          <a:spcPts val="2559"/>
                        </a:lnSpc>
                        <a:defRPr/>
                      </a:pPr>
                      <a:endParaRPr lang="en-US" sz="2000" kern="1200" dirty="0">
                        <a:solidFill>
                          <a:srgbClr val="2F1800"/>
                        </a:solidFill>
                        <a:latin typeface=" Avenir Next Arabic"/>
                        <a:cs typeface=" Avenir Next Arabic"/>
                        <a:rtl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3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Box 4">
            <a:extLst>
              <a:ext uri="{FF2B5EF4-FFF2-40B4-BE49-F238E27FC236}">
                <a16:creationId xmlns:a16="http://schemas.microsoft.com/office/drawing/2014/main" id="{AD743281-C974-4A98-9B00-2D3CBD0240AB}"/>
              </a:ext>
            </a:extLst>
          </p:cNvPr>
          <p:cNvSpPr txBox="1"/>
          <p:nvPr/>
        </p:nvSpPr>
        <p:spPr>
          <a:xfrm>
            <a:off x="-1407902" y="1114425"/>
            <a:ext cx="10929149" cy="8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173"/>
              </a:lnSpc>
            </a:pPr>
            <a:r>
              <a:rPr lang="ar-EG" sz="6173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التطبيقات المنافسة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B72690DF-0353-42E9-9253-8AF8430DBFF5}"/>
              </a:ext>
            </a:extLst>
          </p:cNvPr>
          <p:cNvSpPr txBox="1"/>
          <p:nvPr/>
        </p:nvSpPr>
        <p:spPr>
          <a:xfrm>
            <a:off x="1028700" y="2247900"/>
            <a:ext cx="9425216" cy="110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480"/>
              </a:lnSpc>
            </a:pPr>
            <a:r>
              <a:rPr lang="ar-EG" sz="3200" dirty="0">
                <a:solidFill>
                  <a:srgbClr val="2F1800"/>
                </a:solidFill>
                <a:latin typeface=" Avenir Next Arabic"/>
                <a:ea typeface=" Avenir Next Arabic"/>
                <a:cs typeface=" Avenir Next Arabic"/>
                <a:sym typeface=" Avenir Next Arabic"/>
                <a:rtl/>
              </a:rPr>
              <a:t>من خلال البحث لوحظ أن التطبيق الإعلانية تقسم لثلاثة أقسام كالتالي: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C10672-BAD4-42C9-B06F-5CB8AEA7058A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555E306-2A2B-4DAB-96D7-1486B4BB41FD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6F7031-DFDB-4769-B459-6DBDFE2B8C71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83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Diagram 44">
            <a:extLst>
              <a:ext uri="{FF2B5EF4-FFF2-40B4-BE49-F238E27FC236}">
                <a16:creationId xmlns:a16="http://schemas.microsoft.com/office/drawing/2014/main" id="{F3F8E2F8-DD94-401C-93AF-136860C6A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456983"/>
              </p:ext>
            </p:extLst>
          </p:nvPr>
        </p:nvGraphicFramePr>
        <p:xfrm>
          <a:off x="9887319" y="3980914"/>
          <a:ext cx="8327425" cy="5999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reeform 5"/>
          <p:cNvSpPr/>
          <p:nvPr/>
        </p:nvSpPr>
        <p:spPr>
          <a:xfrm>
            <a:off x="0" y="1295364"/>
            <a:ext cx="8604935" cy="9028040"/>
          </a:xfrm>
          <a:custGeom>
            <a:avLst/>
            <a:gdLst/>
            <a:ahLst/>
            <a:cxnLst/>
            <a:rect l="l" t="t" r="r" b="b"/>
            <a:pathLst>
              <a:path w="9698090" h="9028040">
                <a:moveTo>
                  <a:pt x="0" y="0"/>
                </a:moveTo>
                <a:lnTo>
                  <a:pt x="9698090" y="0"/>
                </a:lnTo>
                <a:lnTo>
                  <a:pt x="9698090" y="9028040"/>
                </a:lnTo>
                <a:lnTo>
                  <a:pt x="0" y="90280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86373" y="1344685"/>
            <a:ext cx="6130102" cy="163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173"/>
              </a:lnSpc>
            </a:pPr>
            <a:r>
              <a:rPr lang="ar-EG" sz="6173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دورة حياة المشروع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B63756-F402-497F-AE73-F0E85DE7B27E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6A8D3423-7597-412C-8781-BC9162AB9C77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12F15E48-F809-4747-9ECE-88BE1B5C9FCB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CCE681-3B7A-4195-8FA5-1C6EB777597D}"/>
              </a:ext>
            </a:extLst>
          </p:cNvPr>
          <p:cNvGrpSpPr/>
          <p:nvPr/>
        </p:nvGrpSpPr>
        <p:grpSpPr>
          <a:xfrm>
            <a:off x="10210800" y="3619500"/>
            <a:ext cx="6587629" cy="5735644"/>
            <a:chOff x="10210800" y="3619500"/>
            <a:chExt cx="6587629" cy="5735644"/>
          </a:xfrm>
        </p:grpSpPr>
        <p:grpSp>
          <p:nvGrpSpPr>
            <p:cNvPr id="2" name="Group 2"/>
            <p:cNvGrpSpPr/>
            <p:nvPr/>
          </p:nvGrpSpPr>
          <p:grpSpPr>
            <a:xfrm>
              <a:off x="12247819" y="6077202"/>
              <a:ext cx="2788765" cy="574461"/>
              <a:chOff x="0" y="0"/>
              <a:chExt cx="4086274" cy="4064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408627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4086274" h="406400">
                    <a:moveTo>
                      <a:pt x="3883074" y="0"/>
                    </a:moveTo>
                    <a:cubicBezTo>
                      <a:pt x="3995298" y="0"/>
                      <a:pt x="4086274" y="90976"/>
                      <a:pt x="4086274" y="203200"/>
                    </a:cubicBezTo>
                    <a:cubicBezTo>
                      <a:pt x="4086274" y="315424"/>
                      <a:pt x="3995298" y="406400"/>
                      <a:pt x="388307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F18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76200"/>
                <a:ext cx="4086274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12685117" y="6075402"/>
              <a:ext cx="1914167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60"/>
                </a:lnSpc>
              </a:pPr>
              <a:r>
                <a:rPr lang="en-US" sz="2543" b="1" dirty="0">
                  <a:solidFill>
                    <a:srgbClr val="FFFFFF"/>
                  </a:solidFill>
                  <a:latin typeface=" Avenir Next Arabic Bold"/>
                  <a:ea typeface=" Avenir Next Arabic Bold"/>
                  <a:cs typeface=" Avenir Next Arabic Bold"/>
                  <a:sym typeface=" Avenir Next Arabic Bold"/>
                </a:rPr>
                <a:t>SCDL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5290430" y="6688144"/>
              <a:ext cx="1473570" cy="574461"/>
              <a:chOff x="0" y="0"/>
              <a:chExt cx="1156201" cy="406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562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156201" h="406400">
                    <a:moveTo>
                      <a:pt x="953001" y="0"/>
                    </a:moveTo>
                    <a:cubicBezTo>
                      <a:pt x="1065226" y="0"/>
                      <a:pt x="1156201" y="90976"/>
                      <a:pt x="1156201" y="203200"/>
                    </a:cubicBezTo>
                    <a:cubicBezTo>
                      <a:pt x="1156201" y="315424"/>
                      <a:pt x="1065226" y="406400"/>
                      <a:pt x="95300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F18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76200"/>
                <a:ext cx="1156201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4299768" y="4056283"/>
              <a:ext cx="1473632" cy="574461"/>
              <a:chOff x="0" y="0"/>
              <a:chExt cx="1687447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8744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87447" h="406400">
                    <a:moveTo>
                      <a:pt x="1484247" y="0"/>
                    </a:moveTo>
                    <a:cubicBezTo>
                      <a:pt x="1596472" y="0"/>
                      <a:pt x="1687447" y="90976"/>
                      <a:pt x="1687447" y="203200"/>
                    </a:cubicBezTo>
                    <a:cubicBezTo>
                      <a:pt x="1687447" y="315424"/>
                      <a:pt x="1596472" y="406400"/>
                      <a:pt x="148424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F18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76200"/>
                <a:ext cx="1687447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2878423" y="8323483"/>
              <a:ext cx="1473632" cy="574461"/>
              <a:chOff x="0" y="0"/>
              <a:chExt cx="1687447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68744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87447" h="406400">
                    <a:moveTo>
                      <a:pt x="1484247" y="0"/>
                    </a:moveTo>
                    <a:cubicBezTo>
                      <a:pt x="1596472" y="0"/>
                      <a:pt x="1687447" y="90976"/>
                      <a:pt x="1687447" y="203200"/>
                    </a:cubicBezTo>
                    <a:cubicBezTo>
                      <a:pt x="1687447" y="315424"/>
                      <a:pt x="1596472" y="406400"/>
                      <a:pt x="148424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F18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76200"/>
                <a:ext cx="1687447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grpSp>
          <p:nvGrpSpPr>
            <p:cNvPr id="28" name="Group 8">
              <a:extLst>
                <a:ext uri="{FF2B5EF4-FFF2-40B4-BE49-F238E27FC236}">
                  <a16:creationId xmlns:a16="http://schemas.microsoft.com/office/drawing/2014/main" id="{2FD71749-0D30-4D72-B1F2-E783051FA534}"/>
                </a:ext>
              </a:extLst>
            </p:cNvPr>
            <p:cNvGrpSpPr/>
            <p:nvPr/>
          </p:nvGrpSpPr>
          <p:grpSpPr>
            <a:xfrm>
              <a:off x="10210800" y="6688144"/>
              <a:ext cx="1802809" cy="574461"/>
              <a:chOff x="0" y="0"/>
              <a:chExt cx="1414531" cy="406400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1CFF8762-DE38-4844-869E-F798A5C04702}"/>
                  </a:ext>
                </a:extLst>
              </p:cNvPr>
              <p:cNvSpPr/>
              <p:nvPr/>
            </p:nvSpPr>
            <p:spPr>
              <a:xfrm>
                <a:off x="258330" y="0"/>
                <a:ext cx="115620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156201" h="406400">
                    <a:moveTo>
                      <a:pt x="953001" y="0"/>
                    </a:moveTo>
                    <a:cubicBezTo>
                      <a:pt x="1065226" y="0"/>
                      <a:pt x="1156201" y="90976"/>
                      <a:pt x="1156201" y="203200"/>
                    </a:cubicBezTo>
                    <a:cubicBezTo>
                      <a:pt x="1156201" y="315424"/>
                      <a:pt x="1065226" y="406400"/>
                      <a:pt x="953001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F1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ar-SY" dirty="0"/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9C88317F-65AC-40B4-A55C-F33120E3A2BD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156201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grpSp>
          <p:nvGrpSpPr>
            <p:cNvPr id="31" name="Group 11">
              <a:extLst>
                <a:ext uri="{FF2B5EF4-FFF2-40B4-BE49-F238E27FC236}">
                  <a16:creationId xmlns:a16="http://schemas.microsoft.com/office/drawing/2014/main" id="{4D9908D0-32CF-47CA-98DC-1D1CB841FFE0}"/>
                </a:ext>
              </a:extLst>
            </p:cNvPr>
            <p:cNvGrpSpPr/>
            <p:nvPr/>
          </p:nvGrpSpPr>
          <p:grpSpPr>
            <a:xfrm>
              <a:off x="11327968" y="4000500"/>
              <a:ext cx="1473632" cy="574461"/>
              <a:chOff x="0" y="0"/>
              <a:chExt cx="1687447" cy="406400"/>
            </a:xfrm>
          </p:grpSpPr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4768175B-647B-4C62-A580-C26EFE3598AA}"/>
                  </a:ext>
                </a:extLst>
              </p:cNvPr>
              <p:cNvSpPr/>
              <p:nvPr/>
            </p:nvSpPr>
            <p:spPr>
              <a:xfrm>
                <a:off x="0" y="0"/>
                <a:ext cx="1687447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687447" h="406400">
                    <a:moveTo>
                      <a:pt x="1484247" y="0"/>
                    </a:moveTo>
                    <a:cubicBezTo>
                      <a:pt x="1596472" y="0"/>
                      <a:pt x="1687447" y="90976"/>
                      <a:pt x="1687447" y="203200"/>
                    </a:cubicBezTo>
                    <a:cubicBezTo>
                      <a:pt x="1687447" y="315424"/>
                      <a:pt x="1596472" y="406400"/>
                      <a:pt x="1484247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2F18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33" name="TextBox 13">
                <a:extLst>
                  <a:ext uri="{FF2B5EF4-FFF2-40B4-BE49-F238E27FC236}">
                    <a16:creationId xmlns:a16="http://schemas.microsoft.com/office/drawing/2014/main" id="{1729898C-6D1D-4A8D-B5B4-128B0618C472}"/>
                  </a:ext>
                </a:extLst>
              </p:cNvPr>
              <p:cNvSpPr txBox="1"/>
              <p:nvPr/>
            </p:nvSpPr>
            <p:spPr>
              <a:xfrm>
                <a:off x="0" y="76200"/>
                <a:ext cx="1687447" cy="3302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462"/>
                  </a:lnSpc>
                </a:pPr>
                <a:endParaRPr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D5AD90F-6EF1-4B45-817A-A108526B1A23}"/>
                </a:ext>
              </a:extLst>
            </p:cNvPr>
            <p:cNvGrpSpPr/>
            <p:nvPr/>
          </p:nvGrpSpPr>
          <p:grpSpPr>
            <a:xfrm>
              <a:off x="10409605" y="3619500"/>
              <a:ext cx="6388824" cy="5735644"/>
              <a:chOff x="11080344" y="4239837"/>
              <a:chExt cx="5936824" cy="5735644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DA2B58C-5F8D-44BD-A9F9-7217DADFA6C4}"/>
                  </a:ext>
                </a:extLst>
              </p:cNvPr>
              <p:cNvSpPr/>
              <p:nvPr/>
            </p:nvSpPr>
            <p:spPr>
              <a:xfrm>
                <a:off x="14725164" y="4325480"/>
                <a:ext cx="1408212" cy="1408212"/>
              </a:xfrm>
              <a:custGeom>
                <a:avLst/>
                <a:gdLst>
                  <a:gd name="connsiteX0" fmla="*/ 0 w 1408212"/>
                  <a:gd name="connsiteY0" fmla="*/ 0 h 1408212"/>
                  <a:gd name="connsiteX1" fmla="*/ 1408212 w 1408212"/>
                  <a:gd name="connsiteY1" fmla="*/ 0 h 1408212"/>
                  <a:gd name="connsiteX2" fmla="*/ 1408212 w 1408212"/>
                  <a:gd name="connsiteY2" fmla="*/ 1408212 h 1408212"/>
                  <a:gd name="connsiteX3" fmla="*/ 0 w 1408212"/>
                  <a:gd name="connsiteY3" fmla="*/ 1408212 h 1408212"/>
                  <a:gd name="connsiteX4" fmla="*/ 0 w 1408212"/>
                  <a:gd name="connsiteY4" fmla="*/ 0 h 1408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8212" h="1408212">
                    <a:moveTo>
                      <a:pt x="0" y="0"/>
                    </a:moveTo>
                    <a:lnTo>
                      <a:pt x="1408212" y="0"/>
                    </a:lnTo>
                    <a:lnTo>
                      <a:pt x="1408212" y="1408212"/>
                    </a:lnTo>
                    <a:lnTo>
                      <a:pt x="0" y="14082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30363" rtl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ar-SA" sz="2543" b="1" kern="1200" dirty="0">
                    <a:solidFill>
                      <a:srgbClr val="FFFFFF"/>
                    </a:solidFill>
                    <a:latin typeface=" Avenir Next Arabic Bold"/>
                    <a:ea typeface=" Avenir Next Arabic Bold"/>
                    <a:cs typeface=" Avenir Next Arabic Bold"/>
                  </a:rPr>
                  <a:t>اختبار</a:t>
                </a:r>
                <a:endParaRPr lang="ar-SY" sz="2543" b="1" kern="1200" dirty="0">
                  <a:solidFill>
                    <a:srgbClr val="FFFFFF"/>
                  </a:solidFill>
                  <a:latin typeface=" Avenir Next Arabic Bold"/>
                  <a:ea typeface=" Avenir Next Arabic Bold"/>
                  <a:cs typeface=" Avenir Next Arabic Bold"/>
                </a:endParaRPr>
              </a:p>
            </p:txBody>
          </p:sp>
          <p:sp>
            <p:nvSpPr>
              <p:cNvPr id="22" name="Arrow: Circular 21">
                <a:extLst>
                  <a:ext uri="{FF2B5EF4-FFF2-40B4-BE49-F238E27FC236}">
                    <a16:creationId xmlns:a16="http://schemas.microsoft.com/office/drawing/2014/main" id="{3AE3D65D-9A88-484B-8ED4-4CFB98B4D13F}"/>
                  </a:ext>
                </a:extLst>
              </p:cNvPr>
              <p:cNvSpPr/>
              <p:nvPr/>
            </p:nvSpPr>
            <p:spPr>
              <a:xfrm>
                <a:off x="11408741" y="4284284"/>
                <a:ext cx="5284577" cy="5284577"/>
              </a:xfrm>
              <a:prstGeom prst="circularArrow">
                <a:avLst>
                  <a:gd name="adj1" fmla="val 5196"/>
                  <a:gd name="adj2" fmla="val 335630"/>
                  <a:gd name="adj3" fmla="val 21294393"/>
                  <a:gd name="adj4" fmla="val 19765230"/>
                  <a:gd name="adj5" fmla="val 6062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C55F4A-4CBF-4B11-818C-334988846336}"/>
                  </a:ext>
                </a:extLst>
              </p:cNvPr>
              <p:cNvSpPr/>
              <p:nvPr/>
            </p:nvSpPr>
            <p:spPr>
              <a:xfrm>
                <a:off x="15576964" y="6947050"/>
                <a:ext cx="1408212" cy="1408212"/>
              </a:xfrm>
              <a:custGeom>
                <a:avLst/>
                <a:gdLst>
                  <a:gd name="connsiteX0" fmla="*/ 0 w 1408212"/>
                  <a:gd name="connsiteY0" fmla="*/ 0 h 1408212"/>
                  <a:gd name="connsiteX1" fmla="*/ 1408212 w 1408212"/>
                  <a:gd name="connsiteY1" fmla="*/ 0 h 1408212"/>
                  <a:gd name="connsiteX2" fmla="*/ 1408212 w 1408212"/>
                  <a:gd name="connsiteY2" fmla="*/ 1408212 h 1408212"/>
                  <a:gd name="connsiteX3" fmla="*/ 0 w 1408212"/>
                  <a:gd name="connsiteY3" fmla="*/ 1408212 h 1408212"/>
                  <a:gd name="connsiteX4" fmla="*/ 0 w 1408212"/>
                  <a:gd name="connsiteY4" fmla="*/ 0 h 1408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8212" h="1408212">
                    <a:moveTo>
                      <a:pt x="0" y="0"/>
                    </a:moveTo>
                    <a:lnTo>
                      <a:pt x="1408212" y="0"/>
                    </a:lnTo>
                    <a:lnTo>
                      <a:pt x="1408212" y="1408212"/>
                    </a:lnTo>
                    <a:lnTo>
                      <a:pt x="0" y="14082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30363" rtl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ar-SA" sz="2543" b="1" kern="1200" dirty="0">
                    <a:solidFill>
                      <a:srgbClr val="FFFFFF"/>
                    </a:solidFill>
                    <a:latin typeface=" Avenir Next Arabic Bold"/>
                    <a:ea typeface=" Avenir Next Arabic Bold"/>
                    <a:cs typeface=" Avenir Next Arabic Bold"/>
                  </a:rPr>
                  <a:t>تنفيذ</a:t>
                </a:r>
                <a:endParaRPr lang="ar-SY" sz="2543" b="1" kern="1200" dirty="0">
                  <a:solidFill>
                    <a:srgbClr val="FFFFFF"/>
                  </a:solidFill>
                  <a:latin typeface=" Avenir Next Arabic Bold"/>
                  <a:ea typeface=" Avenir Next Arabic Bold"/>
                  <a:cs typeface=" Avenir Next Arabic Bold"/>
                </a:endParaRPr>
              </a:p>
            </p:txBody>
          </p:sp>
          <p:sp>
            <p:nvSpPr>
              <p:cNvPr id="34" name="Arrow: Circular 33">
                <a:extLst>
                  <a:ext uri="{FF2B5EF4-FFF2-40B4-BE49-F238E27FC236}">
                    <a16:creationId xmlns:a16="http://schemas.microsoft.com/office/drawing/2014/main" id="{D9E3D0AC-E63C-4DE3-9DFE-06F96534FA96}"/>
                  </a:ext>
                </a:extLst>
              </p:cNvPr>
              <p:cNvSpPr/>
              <p:nvPr/>
            </p:nvSpPr>
            <p:spPr>
              <a:xfrm>
                <a:off x="11732591" y="4239837"/>
                <a:ext cx="5284577" cy="5284577"/>
              </a:xfrm>
              <a:prstGeom prst="circularArrow">
                <a:avLst>
                  <a:gd name="adj1" fmla="val 5196"/>
                  <a:gd name="adj2" fmla="val 335630"/>
                  <a:gd name="adj3" fmla="val 4015891"/>
                  <a:gd name="adj4" fmla="val 2252337"/>
                  <a:gd name="adj5" fmla="val 6062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hueOff val="0"/>
                  <a:satOff val="0"/>
                  <a:lumOff val="0"/>
                  <a:alphaOff val="-10000"/>
                </a:schemeClr>
              </a:fillRef>
              <a:effectRef idx="0">
                <a:schemeClr val="accent2">
                  <a:alpha val="90000"/>
                  <a:hueOff val="0"/>
                  <a:satOff val="0"/>
                  <a:lumOff val="0"/>
                  <a:alphaOff val="-1000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SY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CFEF0B1-3C08-4E48-AF25-7180CAF4220C}"/>
                  </a:ext>
                </a:extLst>
              </p:cNvPr>
              <p:cNvSpPr/>
              <p:nvPr/>
            </p:nvSpPr>
            <p:spPr>
              <a:xfrm>
                <a:off x="13346923" y="8567269"/>
                <a:ext cx="1408212" cy="1408212"/>
              </a:xfrm>
              <a:custGeom>
                <a:avLst/>
                <a:gdLst>
                  <a:gd name="connsiteX0" fmla="*/ 0 w 1408212"/>
                  <a:gd name="connsiteY0" fmla="*/ 0 h 1408212"/>
                  <a:gd name="connsiteX1" fmla="*/ 1408212 w 1408212"/>
                  <a:gd name="connsiteY1" fmla="*/ 0 h 1408212"/>
                  <a:gd name="connsiteX2" fmla="*/ 1408212 w 1408212"/>
                  <a:gd name="connsiteY2" fmla="*/ 1408212 h 1408212"/>
                  <a:gd name="connsiteX3" fmla="*/ 0 w 1408212"/>
                  <a:gd name="connsiteY3" fmla="*/ 1408212 h 1408212"/>
                  <a:gd name="connsiteX4" fmla="*/ 0 w 1408212"/>
                  <a:gd name="connsiteY4" fmla="*/ 0 h 1408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8212" h="1408212">
                    <a:moveTo>
                      <a:pt x="0" y="0"/>
                    </a:moveTo>
                    <a:lnTo>
                      <a:pt x="1408212" y="0"/>
                    </a:lnTo>
                    <a:lnTo>
                      <a:pt x="1408212" y="1408212"/>
                    </a:lnTo>
                    <a:lnTo>
                      <a:pt x="0" y="14082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30363" rtl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ar-SA" sz="2543" b="1" kern="1200" dirty="0">
                    <a:solidFill>
                      <a:srgbClr val="FFFFFF"/>
                    </a:solidFill>
                    <a:latin typeface=" Avenir Next Arabic Bold"/>
                    <a:ea typeface=" Avenir Next Arabic Bold"/>
                    <a:cs typeface=" Avenir Next Arabic Bold"/>
                  </a:rPr>
                  <a:t>تصميم</a:t>
                </a:r>
                <a:endParaRPr lang="ar-SY" sz="2543" b="1" kern="1200" dirty="0">
                  <a:solidFill>
                    <a:srgbClr val="FFFFFF"/>
                  </a:solidFill>
                  <a:latin typeface=" Avenir Next Arabic Bold"/>
                  <a:ea typeface=" Avenir Next Arabic Bold"/>
                  <a:cs typeface=" Avenir Next Arabic Bold"/>
                </a:endParaRPr>
              </a:p>
            </p:txBody>
          </p:sp>
          <p:sp>
            <p:nvSpPr>
              <p:cNvPr id="38" name="Arrow: Circular 37">
                <a:extLst>
                  <a:ext uri="{FF2B5EF4-FFF2-40B4-BE49-F238E27FC236}">
                    <a16:creationId xmlns:a16="http://schemas.microsoft.com/office/drawing/2014/main" id="{EE36EDF6-FF7C-4204-8B7B-875C89926B29}"/>
                  </a:ext>
                </a:extLst>
              </p:cNvPr>
              <p:cNvSpPr/>
              <p:nvPr/>
            </p:nvSpPr>
            <p:spPr>
              <a:xfrm>
                <a:off x="11080344" y="4284284"/>
                <a:ext cx="5284577" cy="5284577"/>
              </a:xfrm>
              <a:prstGeom prst="circularArrow">
                <a:avLst>
                  <a:gd name="adj1" fmla="val 5196"/>
                  <a:gd name="adj2" fmla="val 335630"/>
                  <a:gd name="adj3" fmla="val 8212033"/>
                  <a:gd name="adj4" fmla="val 6448478"/>
                  <a:gd name="adj5" fmla="val 6062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hueOff val="0"/>
                  <a:satOff val="0"/>
                  <a:lumOff val="0"/>
                  <a:alphaOff val="-20000"/>
                </a:schemeClr>
              </a:fillRef>
              <a:effectRef idx="0">
                <a:schemeClr val="accent2">
                  <a:alpha val="90000"/>
                  <a:hueOff val="0"/>
                  <a:satOff val="0"/>
                  <a:lumOff val="0"/>
                  <a:alphaOff val="-2000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ar-SY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89EB4F1-A9CA-472C-9F5F-FC20405D41C6}"/>
                  </a:ext>
                </a:extLst>
              </p:cNvPr>
              <p:cNvSpPr/>
              <p:nvPr/>
            </p:nvSpPr>
            <p:spPr>
              <a:xfrm>
                <a:off x="11116883" y="6947050"/>
                <a:ext cx="1408212" cy="1408212"/>
              </a:xfrm>
              <a:custGeom>
                <a:avLst/>
                <a:gdLst>
                  <a:gd name="connsiteX0" fmla="*/ 0 w 1408212"/>
                  <a:gd name="connsiteY0" fmla="*/ 0 h 1408212"/>
                  <a:gd name="connsiteX1" fmla="*/ 1408212 w 1408212"/>
                  <a:gd name="connsiteY1" fmla="*/ 0 h 1408212"/>
                  <a:gd name="connsiteX2" fmla="*/ 1408212 w 1408212"/>
                  <a:gd name="connsiteY2" fmla="*/ 1408212 h 1408212"/>
                  <a:gd name="connsiteX3" fmla="*/ 0 w 1408212"/>
                  <a:gd name="connsiteY3" fmla="*/ 1408212 h 1408212"/>
                  <a:gd name="connsiteX4" fmla="*/ 0 w 1408212"/>
                  <a:gd name="connsiteY4" fmla="*/ 0 h 1408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8212" h="1408212">
                    <a:moveTo>
                      <a:pt x="0" y="0"/>
                    </a:moveTo>
                    <a:lnTo>
                      <a:pt x="1408212" y="0"/>
                    </a:lnTo>
                    <a:lnTo>
                      <a:pt x="1408212" y="1408212"/>
                    </a:lnTo>
                    <a:lnTo>
                      <a:pt x="0" y="14082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30363" rtl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ar-SA" sz="2543" b="1" kern="1200" dirty="0">
                    <a:solidFill>
                      <a:srgbClr val="FFFFFF"/>
                    </a:solidFill>
                    <a:latin typeface=" Avenir Next Arabic Bold"/>
                    <a:ea typeface=" Avenir Next Arabic Bold"/>
                    <a:cs typeface=" Avenir Next Arabic Bold"/>
                  </a:rPr>
                  <a:t>تحليل</a:t>
                </a:r>
                <a:endParaRPr lang="ar-SY" sz="2543" b="1" kern="1200" dirty="0">
                  <a:solidFill>
                    <a:srgbClr val="FFFFFF"/>
                  </a:solidFill>
                  <a:latin typeface=" Avenir Next Arabic Bold"/>
                  <a:ea typeface=" Avenir Next Arabic Bold"/>
                  <a:cs typeface=" Avenir Next Arabic Bold"/>
                </a:endParaRPr>
              </a:p>
            </p:txBody>
          </p:sp>
          <p:sp>
            <p:nvSpPr>
              <p:cNvPr id="40" name="Arrow: Circular 39">
                <a:extLst>
                  <a:ext uri="{FF2B5EF4-FFF2-40B4-BE49-F238E27FC236}">
                    <a16:creationId xmlns:a16="http://schemas.microsoft.com/office/drawing/2014/main" id="{8DAA2A09-132C-4B13-8D63-1F809EEFD3C7}"/>
                  </a:ext>
                </a:extLst>
              </p:cNvPr>
              <p:cNvSpPr/>
              <p:nvPr/>
            </p:nvSpPr>
            <p:spPr>
              <a:xfrm>
                <a:off x="11408741" y="4284284"/>
                <a:ext cx="5284577" cy="5284577"/>
              </a:xfrm>
              <a:prstGeom prst="circularArrow">
                <a:avLst>
                  <a:gd name="adj1" fmla="val 5196"/>
                  <a:gd name="adj2" fmla="val 335630"/>
                  <a:gd name="adj3" fmla="val 12299139"/>
                  <a:gd name="adj4" fmla="val 10769976"/>
                  <a:gd name="adj5" fmla="val 6062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hueOff val="0"/>
                  <a:satOff val="0"/>
                  <a:lumOff val="0"/>
                  <a:alphaOff val="-30000"/>
                </a:schemeClr>
              </a:fillRef>
              <a:effectRef idx="0">
                <a:schemeClr val="accent2">
                  <a:alpha val="90000"/>
                  <a:hueOff val="0"/>
                  <a:satOff val="0"/>
                  <a:lumOff val="0"/>
                  <a:alphaOff val="-3000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EB93C70-7ECA-4B3A-969A-5935B49EEDCD}"/>
                  </a:ext>
                </a:extLst>
              </p:cNvPr>
              <p:cNvSpPr/>
              <p:nvPr/>
            </p:nvSpPr>
            <p:spPr>
              <a:xfrm>
                <a:off x="11968682" y="4325480"/>
                <a:ext cx="1408212" cy="1408212"/>
              </a:xfrm>
              <a:custGeom>
                <a:avLst/>
                <a:gdLst>
                  <a:gd name="connsiteX0" fmla="*/ 0 w 1408212"/>
                  <a:gd name="connsiteY0" fmla="*/ 0 h 1408212"/>
                  <a:gd name="connsiteX1" fmla="*/ 1408212 w 1408212"/>
                  <a:gd name="connsiteY1" fmla="*/ 0 h 1408212"/>
                  <a:gd name="connsiteX2" fmla="*/ 1408212 w 1408212"/>
                  <a:gd name="connsiteY2" fmla="*/ 1408212 h 1408212"/>
                  <a:gd name="connsiteX3" fmla="*/ 0 w 1408212"/>
                  <a:gd name="connsiteY3" fmla="*/ 1408212 h 1408212"/>
                  <a:gd name="connsiteX4" fmla="*/ 0 w 1408212"/>
                  <a:gd name="connsiteY4" fmla="*/ 0 h 1408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8212" h="1408212">
                    <a:moveTo>
                      <a:pt x="0" y="0"/>
                    </a:moveTo>
                    <a:lnTo>
                      <a:pt x="1408212" y="0"/>
                    </a:lnTo>
                    <a:lnTo>
                      <a:pt x="1408212" y="1408212"/>
                    </a:lnTo>
                    <a:lnTo>
                      <a:pt x="0" y="140821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1750" tIns="31750" rIns="31750" bIns="31750" numCol="1" spcCol="1270" anchor="ctr" anchorCtr="0">
                <a:noAutofit/>
              </a:bodyPr>
              <a:lstStyle/>
              <a:p>
                <a:pPr marL="0" lvl="0" indent="0" algn="ctr" defTabSz="1130363" rtl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ar-SA" sz="2543" b="1" kern="1200" dirty="0">
                    <a:solidFill>
                      <a:srgbClr val="FFFFFF"/>
                    </a:solidFill>
                    <a:latin typeface=" Avenir Next Arabic Bold"/>
                    <a:ea typeface=" Avenir Next Arabic Bold"/>
                    <a:cs typeface=" Avenir Next Arabic Bold"/>
                  </a:rPr>
                  <a:t>تخطيط</a:t>
                </a:r>
                <a:endParaRPr lang="ar-SY" sz="2543" b="1" kern="1200" dirty="0">
                  <a:solidFill>
                    <a:srgbClr val="FFFFFF"/>
                  </a:solidFill>
                  <a:latin typeface=" Avenir Next Arabic Bold"/>
                  <a:ea typeface=" Avenir Next Arabic Bold"/>
                  <a:cs typeface=" Avenir Next Arabic Bold"/>
                </a:endParaRPr>
              </a:p>
            </p:txBody>
          </p:sp>
          <p:sp>
            <p:nvSpPr>
              <p:cNvPr id="42" name="Arrow: Circular 41">
                <a:extLst>
                  <a:ext uri="{FF2B5EF4-FFF2-40B4-BE49-F238E27FC236}">
                    <a16:creationId xmlns:a16="http://schemas.microsoft.com/office/drawing/2014/main" id="{5729144F-0F2E-42C6-9770-1016A8636E72}"/>
                  </a:ext>
                </a:extLst>
              </p:cNvPr>
              <p:cNvSpPr/>
              <p:nvPr/>
            </p:nvSpPr>
            <p:spPr>
              <a:xfrm>
                <a:off x="11408741" y="4284284"/>
                <a:ext cx="5284577" cy="5284577"/>
              </a:xfrm>
              <a:prstGeom prst="circularArrow">
                <a:avLst>
                  <a:gd name="adj1" fmla="val 5196"/>
                  <a:gd name="adj2" fmla="val 335630"/>
                  <a:gd name="adj3" fmla="val 16866876"/>
                  <a:gd name="adj4" fmla="val 15197493"/>
                  <a:gd name="adj5" fmla="val 6062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alpha val="90000"/>
                  <a:hueOff val="0"/>
                  <a:satOff val="0"/>
                  <a:lumOff val="0"/>
                  <a:alphaOff val="-40000"/>
                </a:schemeClr>
              </a:fillRef>
              <a:effectRef idx="0">
                <a:schemeClr val="accent2">
                  <a:alpha val="90000"/>
                  <a:hueOff val="0"/>
                  <a:satOff val="0"/>
                  <a:lumOff val="0"/>
                  <a:alphaOff val="-40000"/>
                </a:schemeClr>
              </a:effectRef>
              <a:fontRef idx="minor">
                <a:schemeClr val="lt1"/>
              </a:fontRef>
            </p:style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918" y="3090767"/>
            <a:ext cx="7521382" cy="6167533"/>
          </a:xfrm>
          <a:custGeom>
            <a:avLst/>
            <a:gdLst/>
            <a:ahLst/>
            <a:cxnLst/>
            <a:rect l="l" t="t" r="r" b="b"/>
            <a:pathLst>
              <a:path w="7521382" h="6167533">
                <a:moveTo>
                  <a:pt x="0" y="0"/>
                </a:moveTo>
                <a:lnTo>
                  <a:pt x="7521382" y="0"/>
                </a:lnTo>
                <a:lnTo>
                  <a:pt x="7521382" y="6167533"/>
                </a:lnTo>
                <a:lnTo>
                  <a:pt x="0" y="616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14425"/>
            <a:ext cx="8598982" cy="8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3"/>
              </a:lnSpc>
            </a:pPr>
            <a:r>
              <a:rPr lang="en-US" sz="6173" b="1" dirty="0">
                <a:solidFill>
                  <a:srgbClr val="2F1800"/>
                </a:solidFill>
                <a:latin typeface="Halimah Bold"/>
                <a:ea typeface="Halimah Bold"/>
                <a:cs typeface="Halimah Bold"/>
                <a:sym typeface="Halimah Bold"/>
              </a:rPr>
              <a:t>ERD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09CFAE-4018-4E76-AC0B-2BA539A1BB1B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E6218AC-7A8F-4EE8-9B67-19207A1B1228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1EB7390-FE21-45D8-933E-88E9DD202E62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  <p:pic>
        <p:nvPicPr>
          <p:cNvPr id="8" name="Graphic 465">
            <a:extLst>
              <a:ext uri="{FF2B5EF4-FFF2-40B4-BE49-F238E27FC236}">
                <a16:creationId xmlns:a16="http://schemas.microsoft.com/office/drawing/2014/main" id="{45975B0D-2FBB-4F26-9030-F7F886A0E7C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00" y="1966552"/>
            <a:ext cx="9356918" cy="69869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918" y="3090767"/>
            <a:ext cx="7521382" cy="6167533"/>
          </a:xfrm>
          <a:custGeom>
            <a:avLst/>
            <a:gdLst/>
            <a:ahLst/>
            <a:cxnLst/>
            <a:rect l="l" t="t" r="r" b="b"/>
            <a:pathLst>
              <a:path w="7521382" h="6167533">
                <a:moveTo>
                  <a:pt x="0" y="0"/>
                </a:moveTo>
                <a:lnTo>
                  <a:pt x="7521382" y="0"/>
                </a:lnTo>
                <a:lnTo>
                  <a:pt x="7521382" y="6167533"/>
                </a:lnTo>
                <a:lnTo>
                  <a:pt x="0" y="616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14425"/>
            <a:ext cx="8598982" cy="8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3"/>
              </a:lnSpc>
            </a:pPr>
            <a:r>
              <a:rPr lang="en-US" sz="6173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</a:rPr>
              <a:t>USD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81D38-44A3-4963-B9DE-D0D99FCABBDA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7EFA9512-7011-464F-9E3B-7836BD92EC3C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E578A749-A521-46D9-B775-F72F7F0FE63E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FDBEA1B-E6BE-42A5-A691-1D28660C2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143124"/>
            <a:ext cx="9460668" cy="7385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918" y="3090767"/>
            <a:ext cx="7521382" cy="6167533"/>
          </a:xfrm>
          <a:custGeom>
            <a:avLst/>
            <a:gdLst/>
            <a:ahLst/>
            <a:cxnLst/>
            <a:rect l="l" t="t" r="r" b="b"/>
            <a:pathLst>
              <a:path w="7521382" h="6167533">
                <a:moveTo>
                  <a:pt x="0" y="0"/>
                </a:moveTo>
                <a:lnTo>
                  <a:pt x="7521382" y="0"/>
                </a:lnTo>
                <a:lnTo>
                  <a:pt x="7521382" y="6167533"/>
                </a:lnTo>
                <a:lnTo>
                  <a:pt x="0" y="616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114425"/>
            <a:ext cx="8598982" cy="8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3"/>
              </a:lnSpc>
            </a:pPr>
            <a:r>
              <a:rPr lang="en-US" sz="6173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</a:rPr>
              <a:t>USD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681D38-44A3-4963-B9DE-D0D99FCABBDA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7EFA9512-7011-464F-9E3B-7836BD92EC3C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E578A749-A521-46D9-B775-F72F7F0FE63E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39D9717-7296-4FCF-A76F-D20744587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69" y="2633685"/>
            <a:ext cx="9815131" cy="662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4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50000">
              <a:srgbClr val="FFFDF7">
                <a:alpha val="100000"/>
              </a:srgbClr>
            </a:gs>
            <a:gs pos="100000">
              <a:srgbClr val="FFF3E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30972" y="3556094"/>
            <a:ext cx="6454701" cy="4659121"/>
          </a:xfrm>
          <a:custGeom>
            <a:avLst/>
            <a:gdLst/>
            <a:ahLst/>
            <a:cxnLst/>
            <a:rect l="l" t="t" r="r" b="b"/>
            <a:pathLst>
              <a:path w="6454701" h="4659121">
                <a:moveTo>
                  <a:pt x="0" y="0"/>
                </a:moveTo>
                <a:lnTo>
                  <a:pt x="6454701" y="0"/>
                </a:lnTo>
                <a:lnTo>
                  <a:pt x="6454701" y="4659120"/>
                </a:lnTo>
                <a:lnTo>
                  <a:pt x="0" y="465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84834" y="1714500"/>
            <a:ext cx="8598982" cy="85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173"/>
              </a:lnSpc>
            </a:pPr>
            <a:r>
              <a:rPr lang="ar-EG" sz="6173" dirty="0">
                <a:solidFill>
                  <a:srgbClr val="2F1800"/>
                </a:solidFill>
                <a:latin typeface="Halimah"/>
                <a:ea typeface="Halimah"/>
                <a:cs typeface="Halimah"/>
                <a:sym typeface="Halimah"/>
                <a:rtl/>
              </a:rPr>
              <a:t>لقطات التطبيق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3762D4-70E2-41A5-84EA-8993FBD7C13F}"/>
              </a:ext>
            </a:extLst>
          </p:cNvPr>
          <p:cNvGrpSpPr/>
          <p:nvPr/>
        </p:nvGrpSpPr>
        <p:grpSpPr>
          <a:xfrm>
            <a:off x="1127353" y="758410"/>
            <a:ext cx="1700719" cy="919345"/>
            <a:chOff x="1127353" y="758410"/>
            <a:chExt cx="1700719" cy="919345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41D57C1-D5ED-4992-BAAB-5750CC33D4D5}"/>
                </a:ext>
              </a:extLst>
            </p:cNvPr>
            <p:cNvSpPr/>
            <p:nvPr/>
          </p:nvSpPr>
          <p:spPr>
            <a:xfrm>
              <a:off x="1127353" y="758410"/>
              <a:ext cx="701447" cy="919345"/>
            </a:xfrm>
            <a:custGeom>
              <a:avLst/>
              <a:gdLst/>
              <a:ahLst/>
              <a:cxnLst/>
              <a:rect l="l" t="t" r="r" b="b"/>
              <a:pathLst>
                <a:path w="701447" h="919345">
                  <a:moveTo>
                    <a:pt x="0" y="0"/>
                  </a:moveTo>
                  <a:lnTo>
                    <a:pt x="701447" y="0"/>
                  </a:lnTo>
                  <a:lnTo>
                    <a:pt x="701447" y="919345"/>
                  </a:lnTo>
                  <a:lnTo>
                    <a:pt x="0" y="919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3540" b="66046" l="27315" r="79167">
                            <a14:foregroundMark x1="58611" y1="62112" x2="60648" y2="64389"/>
                            <a14:foregroundMark x1="57129" y1="60455" x2="58611" y2="62112"/>
                            <a14:foregroundMark x1="53426" y1="56315" x2="57129" y2="60455"/>
                            <a14:foregroundMark x1="53056" y1="55901" x2="53426" y2="56315"/>
                            <a14:foregroundMark x1="49537" y1="51967" x2="53056" y2="55901"/>
                            <a14:foregroundMark x1="52778" y1="33954" x2="52778" y2="33954"/>
                            <a14:foregroundMark x1="51852" y1="61698" x2="51852" y2="61698"/>
                            <a14:foregroundMark x1="51852" y1="66046" x2="51852" y2="66046"/>
                            <a14:foregroundMark x1="27315" y1="53830" x2="27315" y2="53830"/>
                            <a14:backgroundMark x1="52315" y1="56315" x2="52315" y2="56315"/>
                            <a14:backgroundMark x1="52778" y1="56315" x2="52778" y2="56315"/>
                            <a14:backgroundMark x1="53241" y1="55901" x2="53241" y2="55901"/>
                            <a14:backgroundMark x1="52315" y1="55901" x2="52315" y2="55901"/>
                            <a14:backgroundMark x1="59259" y1="62112" x2="59259" y2="62112"/>
                            <a14:backgroundMark x1="57407" y1="60455" x2="57407" y2="604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 l="-33558" t="-81836" r="-21888" b="-83200"/>
              </a:stretch>
            </a:blipFill>
          </p:spPr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id="{A5593EA8-6A56-45E9-ABC0-37EEBCBF6260}"/>
                </a:ext>
              </a:extLst>
            </p:cNvPr>
            <p:cNvSpPr txBox="1"/>
            <p:nvPr/>
          </p:nvSpPr>
          <p:spPr>
            <a:xfrm>
              <a:off x="1900257" y="1222772"/>
              <a:ext cx="927815" cy="1869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79"/>
                </a:lnSpc>
              </a:pPr>
              <a:r>
                <a:rPr lang="en-US" sz="1599" dirty="0">
                  <a:solidFill>
                    <a:srgbClr val="2F1800"/>
                  </a:solidFill>
                  <a:latin typeface=" Avenir Next Arabic Bold"/>
                  <a:cs typeface=" Avenir Next Arabic Bold"/>
                  <a:sym typeface=" Avenir Next Arabic Bold"/>
                </a:rPr>
                <a:t>Dukkani</a:t>
              </a:r>
              <a:endParaRPr lang="en-US" sz="1599" b="1" dirty="0">
                <a:solidFill>
                  <a:srgbClr val="2F1800"/>
                </a:solidFill>
                <a:latin typeface=" Avenir Next Arabic Bold"/>
                <a:ea typeface=" Avenir Next Arabic Bold"/>
                <a:cs typeface=" Avenir Next Arabic Bold"/>
                <a:sym typeface=" Avenir Next Arabic Bold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1452962-488B-4A95-B73F-70CED3B500C2}"/>
              </a:ext>
            </a:extLst>
          </p:cNvPr>
          <p:cNvGrpSpPr>
            <a:grpSpLocks noChangeAspect="1"/>
          </p:cNvGrpSpPr>
          <p:nvPr/>
        </p:nvGrpSpPr>
        <p:grpSpPr>
          <a:xfrm>
            <a:off x="5410200" y="3009638"/>
            <a:ext cx="3733800" cy="7277362"/>
            <a:chOff x="0" y="0"/>
            <a:chExt cx="5000993" cy="10163632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11C6EA0-A956-4973-8A63-410B35E08904}"/>
                </a:ext>
              </a:extLst>
            </p:cNvPr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8"/>
              <a:stretch>
                <a:fillRect l="-45" r="-45"/>
              </a:stretch>
            </a:blipFill>
          </p:spPr>
          <p:txBody>
            <a:bodyPr/>
            <a:lstStyle/>
            <a:p>
              <a:endParaRPr lang="ar-SY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A9BD1C74-8974-4312-835A-A372998FD361}"/>
                </a:ext>
              </a:extLst>
            </p:cNvPr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ar-SY"/>
            </a:p>
          </p:txBody>
        </p:sp>
      </p:grpSp>
      <p:pic>
        <p:nvPicPr>
          <p:cNvPr id="26" name="v">
            <a:hlinkClick r:id="" action="ppaction://media"/>
            <a:extLst>
              <a:ext uri="{FF2B5EF4-FFF2-40B4-BE49-F238E27FC236}">
                <a16:creationId xmlns:a16="http://schemas.microsoft.com/office/drawing/2014/main" id="{91AB94A9-E960-4232-AF3C-8DD47BEC5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23930" y="3593055"/>
            <a:ext cx="3272599" cy="6352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265</Words>
  <Application>Microsoft Office PowerPoint</Application>
  <PresentationFormat>Custom</PresentationFormat>
  <Paragraphs>78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 Avenir Next Arabic Bold</vt:lpstr>
      <vt:lpstr>Arial</vt:lpstr>
      <vt:lpstr> Avenir Next Arabic</vt:lpstr>
      <vt:lpstr>Calibri</vt:lpstr>
      <vt:lpstr>Halimah</vt:lpstr>
      <vt:lpstr>Halimah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نسخة من Orange and Brown Illustration Business Report Presentation</dc:title>
  <dc:creator>TOSHIBA</dc:creator>
  <cp:lastModifiedBy>aman</cp:lastModifiedBy>
  <cp:revision>25</cp:revision>
  <dcterms:created xsi:type="dcterms:W3CDTF">2006-08-16T00:00:00Z</dcterms:created>
  <dcterms:modified xsi:type="dcterms:W3CDTF">2025-09-24T22:06:39Z</dcterms:modified>
  <dc:identifier>DAGwD22dCwc</dc:identifier>
</cp:coreProperties>
</file>